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theme/theme5.xml" ContentType="application/vnd.openxmlformats-officedocument.theme+xml"/>
  <Override PartName="/ppt/slideLayouts/slideLayout12.xml" ContentType="application/vnd.openxmlformats-officedocument.presentationml.slideLayout+xml"/>
  <Override PartName="/ppt/theme/theme6.xml" ContentType="application/vnd.openxmlformats-officedocument.theme+xml"/>
  <Override PartName="/ppt/slideLayouts/slideLayout13.xml" ContentType="application/vnd.openxmlformats-officedocument.presentationml.slideLayout+xml"/>
  <Override PartName="/ppt/theme/theme7.xml" ContentType="application/vnd.openxmlformats-officedocument.theme+xml"/>
  <Override PartName="/ppt/slideLayouts/slideLayout14.xml" ContentType="application/vnd.openxmlformats-officedocument.presentationml.slideLayout+xml"/>
  <Override PartName="/ppt/theme/theme8.xml" ContentType="application/vnd.openxmlformats-officedocument.theme+xml"/>
  <Override PartName="/ppt/slideLayouts/slideLayout15.xml" ContentType="application/vnd.openxmlformats-officedocument.presentationml.slideLayout+xml"/>
  <Override PartName="/ppt/theme/theme9.xml" ContentType="application/vnd.openxmlformats-officedocument.theme+xml"/>
  <Override PartName="/ppt/slideLayouts/slideLayout16.xml" ContentType="application/vnd.openxmlformats-officedocument.presentationml.slideLayout+xml"/>
  <Override PartName="/ppt/theme/theme10.xml" ContentType="application/vnd.openxmlformats-officedocument.theme+xml"/>
  <Override PartName="/ppt/slideLayouts/slideLayout17.xml" ContentType="application/vnd.openxmlformats-officedocument.presentationml.slideLayout+xml"/>
  <Override PartName="/ppt/theme/theme11.xml" ContentType="application/vnd.openxmlformats-officedocument.theme+xml"/>
  <Override PartName="/ppt/slideLayouts/slideLayout18.xml" ContentType="application/vnd.openxmlformats-officedocument.presentationml.slideLayout+xml"/>
  <Override PartName="/ppt/theme/theme12.xml" ContentType="application/vnd.openxmlformats-officedocument.theme+xml"/>
  <Override PartName="/ppt/slideLayouts/slideLayout19.xml" ContentType="application/vnd.openxmlformats-officedocument.presentationml.slideLayout+xml"/>
  <Override PartName="/ppt/theme/theme13.xml" ContentType="application/vnd.openxmlformats-officedocument.theme+xml"/>
  <Override PartName="/ppt/slideLayouts/slideLayout20.xml" ContentType="application/vnd.openxmlformats-officedocument.presentationml.slideLayout+xml"/>
  <Override PartName="/ppt/theme/theme14.xml" ContentType="application/vnd.openxmlformats-officedocument.theme+xml"/>
  <Override PartName="/ppt/slideLayouts/slideLayout21.xml" ContentType="application/vnd.openxmlformats-officedocument.presentationml.slideLayout+xml"/>
  <Override PartName="/ppt/theme/theme15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16.xml" ContentType="application/vnd.openxmlformats-officedocument.theme+xml"/>
  <Override PartName="/ppt/slideLayouts/slideLayout24.xml" ContentType="application/vnd.openxmlformats-officedocument.presentationml.slideLayout+xml"/>
  <Override PartName="/ppt/theme/theme17.xml" ContentType="application/vnd.openxmlformats-officedocument.theme+xml"/>
  <Override PartName="/ppt/slideLayouts/slideLayout25.xml" ContentType="application/vnd.openxmlformats-officedocument.presentationml.slideLayout+xml"/>
  <Override PartName="/ppt/theme/theme18.xml" ContentType="application/vnd.openxmlformats-officedocument.theme+xml"/>
  <Override PartName="/ppt/slideLayouts/slideLayout26.xml" ContentType="application/vnd.openxmlformats-officedocument.presentationml.slideLayout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tags/tag14.xml" ContentType="application/vnd.openxmlformats-officedocument.presentationml.tags+xml"/>
  <Override PartName="/ppt/notesSlides/notesSlide5.xml" ContentType="application/vnd.openxmlformats-officedocument.presentationml.notesSlide+xml"/>
  <Override PartName="/ppt/tags/tag15.xml" ContentType="application/vnd.openxmlformats-officedocument.presentationml.tags+xml"/>
  <Override PartName="/ppt/notesSlides/notesSlide6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7.xml" ContentType="application/vnd.openxmlformats-officedocument.presentationml.notesSlide+xml"/>
  <Override PartName="/ppt/tags/tag21.xml" ContentType="application/vnd.openxmlformats-officedocument.presentationml.tags+xml"/>
  <Override PartName="/ppt/notesSlides/notesSlide8.xml" ContentType="application/vnd.openxmlformats-officedocument.presentationml.notesSlide+xml"/>
  <Override PartName="/ppt/tags/tag22.xml" ContentType="application/vnd.openxmlformats-officedocument.presentationml.tags+xml"/>
  <Override PartName="/ppt/notesSlides/notesSlide9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0.xml" ContentType="application/vnd.openxmlformats-officedocument.presentationml.notesSlide+xml"/>
  <Override PartName="/ppt/tags/tag26.xml" ContentType="application/vnd.openxmlformats-officedocument.presentationml.tags+xml"/>
  <Override PartName="/ppt/notesSlides/notesSlide11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2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3.xml" ContentType="application/vnd.openxmlformats-officedocument.presentationml.notesSlide+xml"/>
  <Override PartName="/ppt/tags/tag39.xml" ContentType="application/vnd.openxmlformats-officedocument.presentationml.tags+xml"/>
  <Override PartName="/ppt/notesSlides/notesSlide14.xml" ContentType="application/vnd.openxmlformats-officedocument.presentationml.notesSlide+xml"/>
  <Override PartName="/ppt/tags/tag40.xml" ContentType="application/vnd.openxmlformats-officedocument.presentationml.tags+xml"/>
  <Override PartName="/ppt/notesSlides/notesSlide15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16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17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saveSubsetFonts="1" autoCompressPictures="0">
  <p:sldMasterIdLst>
    <p:sldMasterId id="2147484283" r:id="rId1"/>
    <p:sldMasterId id="2147483649" r:id="rId2"/>
    <p:sldMasterId id="2147484234" r:id="rId3"/>
    <p:sldMasterId id="2147484259" r:id="rId4"/>
    <p:sldMasterId id="2147483670" r:id="rId5"/>
    <p:sldMasterId id="2147483672" r:id="rId6"/>
    <p:sldMasterId id="2147484235" r:id="rId7"/>
    <p:sldMasterId id="2147483674" r:id="rId8"/>
    <p:sldMasterId id="2147484247" r:id="rId9"/>
    <p:sldMasterId id="2147484306" r:id="rId10"/>
    <p:sldMasterId id="2147484308" r:id="rId11"/>
    <p:sldMasterId id="2147484310" r:id="rId12"/>
    <p:sldMasterId id="2147484312" r:id="rId13"/>
    <p:sldMasterId id="2147484314" r:id="rId14"/>
    <p:sldMasterId id="2147484316" r:id="rId15"/>
    <p:sldMasterId id="2147484230" r:id="rId16"/>
    <p:sldMasterId id="2147483678" r:id="rId17"/>
    <p:sldMasterId id="2147484228" r:id="rId18"/>
    <p:sldMasterId id="2147484304" r:id="rId19"/>
  </p:sldMasterIdLst>
  <p:notesMasterIdLst>
    <p:notesMasterId r:id="rId66"/>
  </p:notesMasterIdLst>
  <p:handoutMasterIdLst>
    <p:handoutMasterId r:id="rId67"/>
  </p:handoutMasterIdLst>
  <p:sldIdLst>
    <p:sldId id="457" r:id="rId20"/>
    <p:sldId id="460" r:id="rId21"/>
    <p:sldId id="465" r:id="rId22"/>
    <p:sldId id="466" r:id="rId23"/>
    <p:sldId id="467" r:id="rId24"/>
    <p:sldId id="469" r:id="rId25"/>
    <p:sldId id="500" r:id="rId26"/>
    <p:sldId id="468" r:id="rId27"/>
    <p:sldId id="470" r:id="rId28"/>
    <p:sldId id="501" r:id="rId29"/>
    <p:sldId id="471" r:id="rId30"/>
    <p:sldId id="472" r:id="rId31"/>
    <p:sldId id="473" r:id="rId32"/>
    <p:sldId id="474" r:id="rId33"/>
    <p:sldId id="475" r:id="rId34"/>
    <p:sldId id="502" r:id="rId35"/>
    <p:sldId id="514" r:id="rId36"/>
    <p:sldId id="476" r:id="rId37"/>
    <p:sldId id="477" r:id="rId38"/>
    <p:sldId id="478" r:id="rId39"/>
    <p:sldId id="511" r:id="rId40"/>
    <p:sldId id="503" r:id="rId41"/>
    <p:sldId id="479" r:id="rId42"/>
    <p:sldId id="480" r:id="rId43"/>
    <p:sldId id="512" r:id="rId44"/>
    <p:sldId id="509" r:id="rId45"/>
    <p:sldId id="504" r:id="rId46"/>
    <p:sldId id="481" r:id="rId47"/>
    <p:sldId id="513" r:id="rId48"/>
    <p:sldId id="485" r:id="rId49"/>
    <p:sldId id="486" r:id="rId50"/>
    <p:sldId id="505" r:id="rId51"/>
    <p:sldId id="492" r:id="rId52"/>
    <p:sldId id="491" r:id="rId53"/>
    <p:sldId id="493" r:id="rId54"/>
    <p:sldId id="494" r:id="rId55"/>
    <p:sldId id="495" r:id="rId56"/>
    <p:sldId id="496" r:id="rId57"/>
    <p:sldId id="510" r:id="rId58"/>
    <p:sldId id="497" r:id="rId59"/>
    <p:sldId id="498" r:id="rId60"/>
    <p:sldId id="506" r:id="rId61"/>
    <p:sldId id="507" r:id="rId62"/>
    <p:sldId id="508" r:id="rId63"/>
    <p:sldId id="425" r:id="rId64"/>
    <p:sldId id="459" r:id="rId65"/>
  </p:sldIdLst>
  <p:sldSz cx="16249650" cy="9144000"/>
  <p:notesSz cx="6858000" cy="9144000"/>
  <p:custDataLst>
    <p:tags r:id="rId68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5pPr>
    <a:lvl6pPr marL="2286000" algn="l" defTabSz="457200" rtl="0" eaLnBrk="1" latinLnBrk="0" hangingPunct="1"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6pPr>
    <a:lvl7pPr marL="2743200" algn="l" defTabSz="457200" rtl="0" eaLnBrk="1" latinLnBrk="0" hangingPunct="1"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7pPr>
    <a:lvl8pPr marL="3200400" algn="l" defTabSz="457200" rtl="0" eaLnBrk="1" latinLnBrk="0" hangingPunct="1"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8pPr>
    <a:lvl9pPr marL="3657600" algn="l" defTabSz="457200" rtl="0" eaLnBrk="1" latinLnBrk="0" hangingPunct="1"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857" userDrawn="1">
          <p15:clr>
            <a:srgbClr val="A4A3A4"/>
          </p15:clr>
        </p15:guide>
        <p15:guide id="2" pos="5231" userDrawn="1">
          <p15:clr>
            <a:srgbClr val="A4A3A4"/>
          </p15:clr>
        </p15:guide>
        <p15:guide id="3" orient="horz" pos="322">
          <p15:clr>
            <a:srgbClr val="A4A3A4"/>
          </p15:clr>
        </p15:guide>
        <p15:guide id="4" orient="horz" pos="5125" userDrawn="1">
          <p15:clr>
            <a:srgbClr val="A4A3A4"/>
          </p15:clr>
        </p15:guide>
        <p15:guide id="5" pos="469" userDrawn="1">
          <p15:clr>
            <a:srgbClr val="A4A3A4"/>
          </p15:clr>
        </p15:guide>
        <p15:guide id="6" pos="9767" userDrawn="1">
          <p15:clr>
            <a:srgbClr val="A4A3A4"/>
          </p15:clr>
        </p15:guide>
        <p15:guide id="7" pos="4846" userDrawn="1">
          <p15:clr>
            <a:srgbClr val="A4A3A4"/>
          </p15:clr>
        </p15:guide>
        <p15:guide id="8" pos="511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CE39"/>
    <a:srgbClr val="58595B"/>
    <a:srgbClr val="FAA61A"/>
    <a:srgbClr val="DEDC00"/>
    <a:srgbClr val="FFFFFF"/>
    <a:srgbClr val="ED145B"/>
    <a:srgbClr val="F15A22"/>
    <a:srgbClr val="FFCC00"/>
    <a:srgbClr val="F1E503"/>
    <a:srgbClr val="FFEB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2128" autoAdjust="0"/>
  </p:normalViewPr>
  <p:slideViewPr>
    <p:cSldViewPr snapToGrid="0">
      <p:cViewPr varScale="1">
        <p:scale>
          <a:sx n="61" d="100"/>
          <a:sy n="61" d="100"/>
        </p:scale>
        <p:origin x="108" y="510"/>
      </p:cViewPr>
      <p:guideLst>
        <p:guide orient="horz" pos="2857"/>
        <p:guide pos="5231"/>
        <p:guide orient="horz" pos="322"/>
        <p:guide orient="horz" pos="5125"/>
        <p:guide pos="469"/>
        <p:guide pos="9767"/>
        <p:guide pos="4846"/>
        <p:guide pos="511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92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7.xml"/><Relationship Id="rId39" Type="http://schemas.openxmlformats.org/officeDocument/2006/relationships/slide" Target="slides/slide20.xml"/><Relationship Id="rId21" Type="http://schemas.openxmlformats.org/officeDocument/2006/relationships/slide" Target="slides/slide2.xml"/><Relationship Id="rId34" Type="http://schemas.openxmlformats.org/officeDocument/2006/relationships/slide" Target="slides/slide15.xml"/><Relationship Id="rId42" Type="http://schemas.openxmlformats.org/officeDocument/2006/relationships/slide" Target="slides/slide23.xml"/><Relationship Id="rId47" Type="http://schemas.openxmlformats.org/officeDocument/2006/relationships/slide" Target="slides/slide28.xml"/><Relationship Id="rId50" Type="http://schemas.openxmlformats.org/officeDocument/2006/relationships/slide" Target="slides/slide31.xml"/><Relationship Id="rId55" Type="http://schemas.openxmlformats.org/officeDocument/2006/relationships/slide" Target="slides/slide36.xml"/><Relationship Id="rId63" Type="http://schemas.openxmlformats.org/officeDocument/2006/relationships/slide" Target="slides/slide44.xml"/><Relationship Id="rId68" Type="http://schemas.openxmlformats.org/officeDocument/2006/relationships/tags" Target="tags/tag1.xml"/><Relationship Id="rId7" Type="http://schemas.openxmlformats.org/officeDocument/2006/relationships/slideMaster" Target="slideMasters/slideMaster7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5.xml"/><Relationship Id="rId32" Type="http://schemas.openxmlformats.org/officeDocument/2006/relationships/slide" Target="slides/slide13.xml"/><Relationship Id="rId37" Type="http://schemas.openxmlformats.org/officeDocument/2006/relationships/slide" Target="slides/slide18.xml"/><Relationship Id="rId40" Type="http://schemas.openxmlformats.org/officeDocument/2006/relationships/slide" Target="slides/slide21.xml"/><Relationship Id="rId45" Type="http://schemas.openxmlformats.org/officeDocument/2006/relationships/slide" Target="slides/slide26.xml"/><Relationship Id="rId53" Type="http://schemas.openxmlformats.org/officeDocument/2006/relationships/slide" Target="slides/slide34.xml"/><Relationship Id="rId58" Type="http://schemas.openxmlformats.org/officeDocument/2006/relationships/slide" Target="slides/slide39.xml"/><Relationship Id="rId66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4.xml"/><Relationship Id="rId28" Type="http://schemas.openxmlformats.org/officeDocument/2006/relationships/slide" Target="slides/slide9.xml"/><Relationship Id="rId36" Type="http://schemas.openxmlformats.org/officeDocument/2006/relationships/slide" Target="slides/slide17.xml"/><Relationship Id="rId49" Type="http://schemas.openxmlformats.org/officeDocument/2006/relationships/slide" Target="slides/slide30.xml"/><Relationship Id="rId57" Type="http://schemas.openxmlformats.org/officeDocument/2006/relationships/slide" Target="slides/slide38.xml"/><Relationship Id="rId61" Type="http://schemas.openxmlformats.org/officeDocument/2006/relationships/slide" Target="slides/slide42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2.xml"/><Relationship Id="rId44" Type="http://schemas.openxmlformats.org/officeDocument/2006/relationships/slide" Target="slides/slide25.xml"/><Relationship Id="rId52" Type="http://schemas.openxmlformats.org/officeDocument/2006/relationships/slide" Target="slides/slide33.xml"/><Relationship Id="rId60" Type="http://schemas.openxmlformats.org/officeDocument/2006/relationships/slide" Target="slides/slide41.xml"/><Relationship Id="rId65" Type="http://schemas.openxmlformats.org/officeDocument/2006/relationships/slide" Target="slides/slide46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3.xml"/><Relationship Id="rId27" Type="http://schemas.openxmlformats.org/officeDocument/2006/relationships/slide" Target="slides/slide8.xml"/><Relationship Id="rId30" Type="http://schemas.openxmlformats.org/officeDocument/2006/relationships/slide" Target="slides/slide11.xml"/><Relationship Id="rId35" Type="http://schemas.openxmlformats.org/officeDocument/2006/relationships/slide" Target="slides/slide16.xml"/><Relationship Id="rId43" Type="http://schemas.openxmlformats.org/officeDocument/2006/relationships/slide" Target="slides/slide24.xml"/><Relationship Id="rId48" Type="http://schemas.openxmlformats.org/officeDocument/2006/relationships/slide" Target="slides/slide29.xml"/><Relationship Id="rId56" Type="http://schemas.openxmlformats.org/officeDocument/2006/relationships/slide" Target="slides/slide37.xml"/><Relationship Id="rId64" Type="http://schemas.openxmlformats.org/officeDocument/2006/relationships/slide" Target="slides/slide45.xml"/><Relationship Id="rId69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2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6.xml"/><Relationship Id="rId33" Type="http://schemas.openxmlformats.org/officeDocument/2006/relationships/slide" Target="slides/slide14.xml"/><Relationship Id="rId38" Type="http://schemas.openxmlformats.org/officeDocument/2006/relationships/slide" Target="slides/slide19.xml"/><Relationship Id="rId46" Type="http://schemas.openxmlformats.org/officeDocument/2006/relationships/slide" Target="slides/slide27.xml"/><Relationship Id="rId59" Type="http://schemas.openxmlformats.org/officeDocument/2006/relationships/slide" Target="slides/slide40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.xml"/><Relationship Id="rId41" Type="http://schemas.openxmlformats.org/officeDocument/2006/relationships/slide" Target="slides/slide22.xml"/><Relationship Id="rId54" Type="http://schemas.openxmlformats.org/officeDocument/2006/relationships/slide" Target="slides/slide35.xml"/><Relationship Id="rId62" Type="http://schemas.openxmlformats.org/officeDocument/2006/relationships/slide" Target="slides/slide43.xml"/><Relationship Id="rId7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Trebuchet M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B5D66B-FB33-0844-8D8A-6194AED009C0}" type="datetimeFigureOut">
              <a:rPr lang="en-US">
                <a:latin typeface="Trebuchet MS"/>
              </a:rPr>
              <a:t>3/28/2016</a:t>
            </a:fld>
            <a:endParaRPr lang="en-US">
              <a:latin typeface="Trebuchet M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F3E57-63E7-4241-A7FB-D3530715B282}" type="slidenum">
              <a:rPr>
                <a:latin typeface="Trebuchet MS"/>
              </a:rPr>
              <a:t>‹nº›</a:t>
            </a:fld>
            <a:endParaRPr lang="en-US"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825168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lnSpc>
                <a:spcPct val="120000"/>
              </a:lnSpc>
              <a:spcBef>
                <a:spcPts val="7200"/>
              </a:spcBef>
              <a:defRPr sz="1200">
                <a:latin typeface="Trebuchet MS"/>
                <a:ea typeface="ヒラギノ角ゴ ProN W3" charset="0"/>
                <a:cs typeface="ヒラギノ角ゴ ProN W3" charset="0"/>
                <a:sym typeface="Open Sans Light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20000"/>
              </a:lnSpc>
              <a:spcBef>
                <a:spcPts val="7200"/>
              </a:spcBef>
              <a:defRPr sz="1200">
                <a:latin typeface="Trebuchet MS"/>
              </a:defRPr>
            </a:lvl1pPr>
          </a:lstStyle>
          <a:p>
            <a:pPr>
              <a:defRPr/>
            </a:pPr>
            <a:fld id="{5B98C190-4FC4-154F-A91F-1A784F81A5AE}" type="datetimeFigureOut">
              <a:rPr lang="en-US"/>
              <a:pPr>
                <a:defRPr/>
              </a:pPr>
              <a:t>3/28/2016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noProof="0" smtClean="0"/>
              <a:t>Click to edit Master text styles</a:t>
            </a:r>
          </a:p>
          <a:p>
            <a:pPr lvl="1"/>
            <a:r>
              <a:rPr lang="x-none" noProof="0" smtClean="0"/>
              <a:t>Second level</a:t>
            </a:r>
          </a:p>
          <a:p>
            <a:pPr lvl="2"/>
            <a:r>
              <a:rPr lang="x-none" noProof="0" smtClean="0"/>
              <a:t>Third level</a:t>
            </a:r>
          </a:p>
          <a:p>
            <a:pPr lvl="3"/>
            <a:r>
              <a:rPr lang="x-none" noProof="0" smtClean="0"/>
              <a:t>Fourth level</a:t>
            </a:r>
          </a:p>
          <a:p>
            <a:pPr lvl="4"/>
            <a:r>
              <a:rPr lang="x-none" noProof="0" smtClean="0"/>
              <a:t>Fifth level</a:t>
            </a:r>
            <a:endParaRPr lang="pt-BR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lnSpc>
                <a:spcPct val="120000"/>
              </a:lnSpc>
              <a:spcBef>
                <a:spcPts val="7200"/>
              </a:spcBef>
              <a:defRPr sz="1200">
                <a:latin typeface="Trebuchet MS"/>
                <a:ea typeface="ヒラギノ角ゴ ProN W3" charset="0"/>
                <a:cs typeface="ヒラギノ角ゴ ProN W3" charset="0"/>
                <a:sym typeface="Open Sans Light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20000"/>
              </a:lnSpc>
              <a:spcBef>
                <a:spcPts val="7200"/>
              </a:spcBef>
              <a:defRPr sz="1200">
                <a:latin typeface="Trebuchet MS"/>
              </a:defRPr>
            </a:lvl1pPr>
          </a:lstStyle>
          <a:p>
            <a:pPr>
              <a:defRPr/>
            </a:pPr>
            <a:fld id="{7D56EEB5-948D-8848-BCF9-8DF1E932784D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66394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/>
        <a:ea typeface="Trebuchet MS"/>
        <a:cs typeface="Trebuchet M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/>
        <a:ea typeface="Trebuchet MS"/>
        <a:cs typeface="Trebuchet M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/>
        <a:ea typeface="Trebuchet MS"/>
        <a:cs typeface="Trebuchet M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/>
        <a:ea typeface="Trebuchet MS"/>
        <a:cs typeface="Trebuchet M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/>
        <a:ea typeface="Trebuchet MS"/>
        <a:cs typeface="Trebuchet M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61799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altLang="pt-BR" b="1" dirty="0" smtClean="0"/>
              <a:t>Manual do </a:t>
            </a:r>
            <a:r>
              <a:rPr lang="pt-BR" altLang="pt-BR" b="1" dirty="0" err="1" smtClean="0"/>
              <a:t>GoodData</a:t>
            </a:r>
            <a:r>
              <a:rPr lang="pt-BR" altLang="pt-BR" b="1" dirty="0" smtClean="0"/>
              <a:t>: </a:t>
            </a:r>
            <a:r>
              <a:rPr lang="pt-BR" altLang="pt-BR" dirty="0" smtClean="0"/>
              <a:t>https://developer.gooddata.com/article/maql-reference-guide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206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4033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19096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0206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7199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94927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- Se</a:t>
            </a:r>
            <a:r>
              <a:rPr lang="pt-BR" baseline="0" dirty="0" smtClean="0"/>
              <a:t> a integração entre o aplicativo Analytics no fluig Identity não estiver configurada, a widget irá solicitar o login do Analytics.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65680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 smtClean="0"/>
              <a:t>Na questão nº</a:t>
            </a:r>
            <a:r>
              <a:rPr lang="pt-BR" baseline="0" dirty="0" smtClean="0"/>
              <a:t> 5, é necessário estar autenticado no Analytics no mesmo navegador para que a widget seja carregada no fluig (ou ter o aplicativo fluig Analytics configurado no Identity)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5854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800" b="1" kern="1200" dirty="0" smtClean="0">
                <a:solidFill>
                  <a:schemeClr val="tx1"/>
                </a:solidFill>
                <a:effectLst/>
                <a:latin typeface="Trebuchet MS"/>
                <a:ea typeface="Trebuchet MS"/>
                <a:cs typeface="Trebuchet MS"/>
              </a:rPr>
              <a:t>Introdução:</a:t>
            </a:r>
            <a:r>
              <a:rPr lang="pt-BR" sz="800" kern="1200" dirty="0" smtClean="0">
                <a:solidFill>
                  <a:schemeClr val="tx1"/>
                </a:solidFill>
                <a:effectLst/>
                <a:latin typeface="Trebuchet MS"/>
                <a:ea typeface="Trebuchet MS"/>
                <a:cs typeface="Trebuchet MS"/>
              </a:rPr>
              <a:t> O criador do GoodData é o mesmo criador do </a:t>
            </a:r>
            <a:r>
              <a:rPr lang="pt-BR" sz="800" kern="1200" dirty="0" err="1" smtClean="0">
                <a:solidFill>
                  <a:schemeClr val="tx1"/>
                </a:solidFill>
                <a:effectLst/>
                <a:latin typeface="Trebuchet MS"/>
                <a:ea typeface="Trebuchet MS"/>
                <a:cs typeface="Trebuchet MS"/>
              </a:rPr>
              <a:t>Netbeans</a:t>
            </a:r>
            <a:endParaRPr lang="pt-BR" sz="800" kern="1200" dirty="0" smtClean="0">
              <a:solidFill>
                <a:schemeClr val="tx1"/>
              </a:solidFill>
              <a:effectLst/>
              <a:latin typeface="Trebuchet MS"/>
              <a:ea typeface="Trebuchet MS"/>
              <a:cs typeface="Trebuchet MS"/>
            </a:endParaRPr>
          </a:p>
          <a:p>
            <a:r>
              <a:rPr lang="pt-BR" sz="800" b="1" kern="1200" dirty="0" smtClean="0">
                <a:solidFill>
                  <a:schemeClr val="tx1"/>
                </a:solidFill>
                <a:effectLst/>
                <a:latin typeface="Trebuchet MS"/>
                <a:ea typeface="Trebuchet MS"/>
                <a:cs typeface="Trebuchet MS"/>
              </a:rPr>
              <a:t>Inovação (diferencial): </a:t>
            </a:r>
            <a:r>
              <a:rPr lang="pt-BR" sz="800" kern="1200" dirty="0" smtClean="0">
                <a:solidFill>
                  <a:schemeClr val="tx1"/>
                </a:solidFill>
                <a:effectLst/>
                <a:latin typeface="Trebuchet MS"/>
                <a:ea typeface="Trebuchet MS"/>
                <a:cs typeface="Trebuchet MS"/>
              </a:rPr>
              <a:t> A</a:t>
            </a:r>
            <a:r>
              <a:rPr lang="pt-BR" sz="800" kern="1200" baseline="0" dirty="0" smtClean="0">
                <a:solidFill>
                  <a:schemeClr val="tx1"/>
                </a:solidFill>
                <a:effectLst/>
                <a:latin typeface="Trebuchet MS"/>
                <a:ea typeface="Trebuchet MS"/>
                <a:cs typeface="Trebuchet MS"/>
              </a:rPr>
              <a:t> </a:t>
            </a:r>
            <a:r>
              <a:rPr lang="pt-BR" sz="800" kern="1200" dirty="0" smtClean="0">
                <a:solidFill>
                  <a:schemeClr val="tx1"/>
                </a:solidFill>
                <a:effectLst/>
                <a:latin typeface="Trebuchet MS"/>
                <a:ea typeface="Trebuchet MS"/>
                <a:cs typeface="Trebuchet MS"/>
              </a:rPr>
              <a:t>GoodData permite criar um B.I. 100% em Cloud</a:t>
            </a:r>
          </a:p>
          <a:p>
            <a:endParaRPr lang="pt-BR" sz="800" b="1" kern="1200" dirty="0" smtClean="0">
              <a:solidFill>
                <a:schemeClr val="tx1"/>
              </a:solidFill>
              <a:effectLst/>
              <a:latin typeface="Trebuchet MS"/>
              <a:ea typeface="Trebuchet MS"/>
              <a:cs typeface="Trebuchet MS"/>
            </a:endParaRPr>
          </a:p>
          <a:p>
            <a:r>
              <a:rPr lang="pt-BR" sz="800" b="1" kern="1200" dirty="0" smtClean="0">
                <a:solidFill>
                  <a:schemeClr val="tx1"/>
                </a:solidFill>
                <a:effectLst/>
                <a:latin typeface="Trebuchet MS"/>
                <a:ea typeface="Trebuchet MS"/>
                <a:cs typeface="Trebuchet MS"/>
              </a:rPr>
              <a:t>Formas de Vendas da GoodData:</a:t>
            </a:r>
          </a:p>
          <a:p>
            <a:endParaRPr lang="pt-BR" sz="800" kern="1200" dirty="0" smtClean="0">
              <a:solidFill>
                <a:schemeClr val="tx1"/>
              </a:solidFill>
              <a:effectLst/>
              <a:latin typeface="Trebuchet MS"/>
              <a:ea typeface="Trebuchet MS"/>
              <a:cs typeface="Trebuchet MS"/>
            </a:endParaRPr>
          </a:p>
          <a:p>
            <a:r>
              <a:rPr lang="pt-BR" sz="800" b="1" kern="1200" dirty="0" smtClean="0">
                <a:solidFill>
                  <a:schemeClr val="tx1"/>
                </a:solidFill>
                <a:effectLst/>
                <a:latin typeface="Trebuchet MS"/>
                <a:ea typeface="Trebuchet MS"/>
                <a:cs typeface="Trebuchet MS"/>
              </a:rPr>
              <a:t>1 - Analytics do fluig:</a:t>
            </a:r>
            <a:r>
              <a:rPr lang="pt-BR" sz="800" kern="1200" dirty="0" smtClean="0">
                <a:solidFill>
                  <a:schemeClr val="tx1"/>
                </a:solidFill>
                <a:effectLst/>
                <a:latin typeface="Trebuchet MS"/>
                <a:ea typeface="Trebuchet MS"/>
                <a:cs typeface="Trebuchet MS"/>
              </a:rPr>
              <a:t> (Documentos, processos, colaboração): vale as mesmas licenças vendidas para o fluig. Inclui somente modelo de dados do fluig. As licenças dos usuários comprados para o fluig, serão validas para o ambiente do Analytics.</a:t>
            </a:r>
          </a:p>
          <a:p>
            <a:endParaRPr lang="pt-BR" sz="800" kern="1200" dirty="0" smtClean="0">
              <a:solidFill>
                <a:schemeClr val="tx1"/>
              </a:solidFill>
              <a:effectLst/>
              <a:latin typeface="Trebuchet MS"/>
              <a:ea typeface="Trebuchet MS"/>
              <a:cs typeface="Trebuchet MS"/>
            </a:endParaRPr>
          </a:p>
          <a:p>
            <a:r>
              <a:rPr lang="pt-BR" sz="800" b="1" kern="1200" dirty="0" smtClean="0">
                <a:solidFill>
                  <a:schemeClr val="tx1"/>
                </a:solidFill>
                <a:effectLst/>
                <a:latin typeface="Trebuchet MS"/>
                <a:ea typeface="Trebuchet MS"/>
                <a:cs typeface="Trebuchet MS"/>
              </a:rPr>
              <a:t>2 - Smart Analytics:</a:t>
            </a:r>
            <a:r>
              <a:rPr lang="pt-BR" sz="800" kern="1200" dirty="0" smtClean="0">
                <a:solidFill>
                  <a:schemeClr val="tx1"/>
                </a:solidFill>
                <a:effectLst/>
                <a:latin typeface="Trebuchet MS"/>
                <a:ea typeface="Trebuchet MS"/>
                <a:cs typeface="Trebuchet MS"/>
              </a:rPr>
              <a:t> só extrai dados de </a:t>
            </a:r>
            <a:r>
              <a:rPr lang="pt-BR" sz="800" kern="1200" dirty="0" err="1" smtClean="0">
                <a:solidFill>
                  <a:schemeClr val="tx1"/>
                </a:solidFill>
                <a:effectLst/>
                <a:latin typeface="Trebuchet MS"/>
                <a:ea typeface="Trebuchet MS"/>
                <a:cs typeface="Trebuchet MS"/>
              </a:rPr>
              <a:t>ERPs</a:t>
            </a:r>
            <a:r>
              <a:rPr lang="pt-BR" sz="800" kern="1200" dirty="0" smtClean="0">
                <a:solidFill>
                  <a:schemeClr val="tx1"/>
                </a:solidFill>
                <a:effectLst/>
                <a:latin typeface="Trebuchet MS"/>
                <a:ea typeface="Trebuchet MS"/>
                <a:cs typeface="Trebuchet MS"/>
              </a:rPr>
              <a:t> da TOTVS</a:t>
            </a:r>
            <a:r>
              <a:rPr lang="pt-BR" sz="800" kern="1200" baseline="0" dirty="0" smtClean="0">
                <a:solidFill>
                  <a:schemeClr val="tx1"/>
                </a:solidFill>
                <a:effectLst/>
                <a:latin typeface="Trebuchet MS"/>
                <a:ea typeface="Trebuchet MS"/>
                <a:cs typeface="Trebuchet MS"/>
              </a:rPr>
              <a:t> (Ex.: </a:t>
            </a:r>
            <a:r>
              <a:rPr lang="pt-BR" sz="800" kern="1200" dirty="0" smtClean="0">
                <a:solidFill>
                  <a:schemeClr val="tx1"/>
                </a:solidFill>
                <a:effectLst/>
                <a:latin typeface="Trebuchet MS"/>
                <a:ea typeface="Trebuchet MS"/>
                <a:cs typeface="Trebuchet MS"/>
              </a:rPr>
              <a:t>Protheus). Licenças à</a:t>
            </a:r>
            <a:r>
              <a:rPr lang="pt-BR" sz="800" kern="1200" baseline="0" dirty="0" smtClean="0">
                <a:solidFill>
                  <a:schemeClr val="tx1"/>
                </a:solidFill>
                <a:effectLst/>
                <a:latin typeface="Trebuchet MS"/>
                <a:ea typeface="Trebuchet MS"/>
                <a:cs typeface="Trebuchet MS"/>
              </a:rPr>
              <a:t> </a:t>
            </a:r>
            <a:r>
              <a:rPr lang="pt-BR" sz="800" kern="1200" dirty="0" smtClean="0">
                <a:solidFill>
                  <a:schemeClr val="tx1"/>
                </a:solidFill>
                <a:effectLst/>
                <a:latin typeface="Trebuchet MS"/>
                <a:ea typeface="Trebuchet MS"/>
                <a:cs typeface="Trebuchet MS"/>
              </a:rPr>
              <a:t>parte. Usuário e espaço em disco.</a:t>
            </a:r>
          </a:p>
          <a:p>
            <a:endParaRPr lang="pt-BR" sz="800" kern="1200" dirty="0" smtClean="0">
              <a:solidFill>
                <a:schemeClr val="tx1"/>
              </a:solidFill>
              <a:effectLst/>
              <a:latin typeface="Trebuchet MS"/>
              <a:ea typeface="Trebuchet MS"/>
              <a:cs typeface="Trebuchet MS"/>
            </a:endParaRPr>
          </a:p>
          <a:p>
            <a:r>
              <a:rPr lang="pt-BR" sz="800" b="1" kern="1200" dirty="0" smtClean="0">
                <a:solidFill>
                  <a:schemeClr val="tx1"/>
                </a:solidFill>
                <a:effectLst/>
                <a:latin typeface="Trebuchet MS"/>
                <a:ea typeface="Trebuchet MS"/>
                <a:cs typeface="Trebuchet MS"/>
              </a:rPr>
              <a:t>3 - Plataforma GoodData (</a:t>
            </a:r>
            <a:r>
              <a:rPr lang="pt-BR" sz="800" b="1" kern="1200" dirty="0" err="1" smtClean="0">
                <a:solidFill>
                  <a:schemeClr val="tx1"/>
                </a:solidFill>
                <a:effectLst/>
                <a:latin typeface="Trebuchet MS"/>
                <a:ea typeface="Trebuchet MS"/>
                <a:cs typeface="Trebuchet MS"/>
              </a:rPr>
              <a:t>Full</a:t>
            </a:r>
            <a:r>
              <a:rPr lang="pt-BR" sz="800" b="1" kern="1200" dirty="0" smtClean="0">
                <a:solidFill>
                  <a:schemeClr val="tx1"/>
                </a:solidFill>
                <a:effectLst/>
                <a:latin typeface="Trebuchet MS"/>
                <a:ea typeface="Trebuchet MS"/>
                <a:cs typeface="Trebuchet MS"/>
              </a:rPr>
              <a:t>):</a:t>
            </a:r>
            <a:r>
              <a:rPr lang="pt-BR" sz="800" kern="1200" dirty="0" smtClean="0">
                <a:solidFill>
                  <a:schemeClr val="tx1"/>
                </a:solidFill>
                <a:effectLst/>
                <a:latin typeface="Trebuchet MS"/>
                <a:ea typeface="Trebuchet MS"/>
                <a:cs typeface="Trebuchet MS"/>
              </a:rPr>
              <a:t> extrair dados de outros sistemas.</a:t>
            </a:r>
            <a:r>
              <a:rPr lang="pt-BR" sz="800" kern="1200" baseline="0" dirty="0" smtClean="0">
                <a:solidFill>
                  <a:schemeClr val="tx1"/>
                </a:solidFill>
                <a:effectLst/>
                <a:latin typeface="Trebuchet MS"/>
                <a:ea typeface="Trebuchet MS"/>
                <a:cs typeface="Trebuchet MS"/>
              </a:rPr>
              <a:t> </a:t>
            </a:r>
            <a:r>
              <a:rPr lang="pt-BR" sz="800" kern="1200" dirty="0" smtClean="0">
                <a:solidFill>
                  <a:schemeClr val="tx1"/>
                </a:solidFill>
                <a:effectLst/>
                <a:latin typeface="Trebuchet MS"/>
                <a:ea typeface="Trebuchet MS"/>
                <a:cs typeface="Trebuchet MS"/>
              </a:rPr>
              <a:t>Licença à parte.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4830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pt-BR" altLang="pt-BR" dirty="0" smtClean="0"/>
              <a:t>1. Cada linha de produto TOTVS possui um extrator específico.</a:t>
            </a:r>
          </a:p>
          <a:p>
            <a:pPr eaLnBrk="1" hangingPunct="1">
              <a:spcBef>
                <a:spcPct val="0"/>
              </a:spcBef>
            </a:pPr>
            <a:r>
              <a:rPr lang="pt-BR" altLang="pt-BR" dirty="0" smtClean="0"/>
              <a:t>2. Os dados são extraídos, tratados, padronizados e então carregados no Fluig </a:t>
            </a:r>
            <a:r>
              <a:rPr lang="pt-BR" altLang="pt-BR" dirty="0" err="1" smtClean="0"/>
              <a:t>Smart</a:t>
            </a:r>
            <a:r>
              <a:rPr lang="pt-BR" altLang="pt-BR" dirty="0" smtClean="0"/>
              <a:t> Data.</a:t>
            </a:r>
          </a:p>
          <a:p>
            <a:pPr eaLnBrk="1" hangingPunct="1">
              <a:spcBef>
                <a:spcPct val="0"/>
              </a:spcBef>
            </a:pPr>
            <a:r>
              <a:rPr lang="pt-BR" altLang="pt-BR" dirty="0" smtClean="0"/>
              <a:t>3. O Fluig </a:t>
            </a:r>
            <a:r>
              <a:rPr lang="pt-BR" altLang="pt-BR" dirty="0" err="1" smtClean="0"/>
              <a:t>Smart</a:t>
            </a:r>
            <a:r>
              <a:rPr lang="pt-BR" altLang="pt-BR" dirty="0" smtClean="0"/>
              <a:t> Data é uma </a:t>
            </a:r>
            <a:r>
              <a:rPr lang="pt-BR" altLang="pt-BR" dirty="0" err="1" smtClean="0"/>
              <a:t>Stage</a:t>
            </a:r>
            <a:r>
              <a:rPr lang="pt-BR" altLang="pt-BR" dirty="0" smtClean="0"/>
              <a:t> </a:t>
            </a:r>
            <a:r>
              <a:rPr lang="pt-BR" altLang="pt-BR" dirty="0" err="1" smtClean="0"/>
              <a:t>Area</a:t>
            </a:r>
            <a:r>
              <a:rPr lang="pt-BR" altLang="pt-BR" i="1" dirty="0" smtClean="0"/>
              <a:t>, </a:t>
            </a:r>
            <a:r>
              <a:rPr lang="pt-BR" altLang="pt-BR" dirty="0" smtClean="0"/>
              <a:t>uma área intermediária utilizada para o processo de transformação dos dados (conforme a regra de negócio) onde eles são tratados, padronizados e integrados para serem carregados no Data </a:t>
            </a:r>
            <a:r>
              <a:rPr lang="pt-BR" altLang="pt-BR" dirty="0" err="1" smtClean="0"/>
              <a:t>Warehouse</a:t>
            </a:r>
            <a:r>
              <a:rPr lang="pt-BR" altLang="pt-BR" dirty="0" smtClean="0"/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pt-BR" altLang="pt-BR" dirty="0" smtClean="0"/>
              <a:t>4. A partir deste ponto, os dados são transportados até a nuvem, para o Data </a:t>
            </a:r>
            <a:r>
              <a:rPr lang="pt-BR" altLang="pt-BR" dirty="0" err="1" smtClean="0"/>
              <a:t>Warehouse</a:t>
            </a:r>
            <a:r>
              <a:rPr lang="pt-BR" altLang="pt-BR" dirty="0" smtClean="0"/>
              <a:t> do Fluig Analytics.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3619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8374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2571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altLang="pt-BR" b="1" dirty="0" smtClean="0"/>
              <a:t>PROJECTS</a:t>
            </a:r>
            <a:r>
              <a:rPr lang="pt-BR" altLang="pt-BR" dirty="0" smtClean="0"/>
              <a:t>: Projetos são comumente provisionados por usuário para um time ou departamento. Nestes casos, uma mudança feita pelo editor será visível por todos.</a:t>
            </a:r>
          </a:p>
          <a:p>
            <a:endParaRPr lang="pt-BR" altLang="pt-BR" dirty="0" smtClean="0"/>
          </a:p>
          <a:p>
            <a:r>
              <a:rPr lang="pt-BR" altLang="pt-BR" b="1" dirty="0" smtClean="0"/>
              <a:t>DASHBOARD</a:t>
            </a:r>
            <a:r>
              <a:rPr lang="pt-BR" altLang="pt-BR" dirty="0" smtClean="0"/>
              <a:t>: Grupos de um ou mais painéis que contêm relatórios pertencentes a uma categoria especial de interesse. Pode ter mais de em um mesmo projeto</a:t>
            </a:r>
          </a:p>
          <a:p>
            <a:endParaRPr lang="pt-BR" altLang="pt-BR" dirty="0" smtClean="0"/>
          </a:p>
          <a:p>
            <a:pPr marL="0" marR="0" indent="0" algn="l" defTabSz="2571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altLang="pt-BR" b="1" dirty="0" smtClean="0"/>
              <a:t>ABAS DE DASHBOARD:</a:t>
            </a:r>
            <a:r>
              <a:rPr lang="pt-BR" altLang="pt-BR" dirty="0" smtClean="0"/>
              <a:t> São usados para organizar os relatórios em um painel especifico.</a:t>
            </a:r>
          </a:p>
          <a:p>
            <a:endParaRPr lang="pt-BR" altLang="pt-BR" dirty="0" smtClean="0"/>
          </a:p>
          <a:p>
            <a:pPr marL="0" marR="0" indent="0" algn="l" defTabSz="2571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altLang="pt-BR" b="1" dirty="0" smtClean="0"/>
              <a:t>REPORTS</a:t>
            </a:r>
            <a:r>
              <a:rPr lang="pt-BR" altLang="pt-BR" dirty="0" smtClean="0"/>
              <a:t>: Visualização dos dados dispostas em três formatos: Tabelas, Gráficos e de Título.</a:t>
            </a:r>
          </a:p>
          <a:p>
            <a:endParaRPr lang="pt-BR" altLang="pt-BR" dirty="0" smtClean="0"/>
          </a:p>
          <a:p>
            <a:pPr marL="0" marR="0" indent="0" algn="l" defTabSz="2571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altLang="pt-BR" b="1" dirty="0" smtClean="0"/>
              <a:t>METRICS</a:t>
            </a:r>
            <a:r>
              <a:rPr lang="pt-BR" altLang="pt-BR" dirty="0" smtClean="0"/>
              <a:t>: Métricas representam O QUE está sendo medido num dado relatório. </a:t>
            </a:r>
            <a:r>
              <a:rPr lang="pt-BR" altLang="pt-BR" dirty="0" err="1" smtClean="0"/>
              <a:t>Ex</a:t>
            </a:r>
            <a:r>
              <a:rPr lang="pt-BR" altLang="pt-BR" dirty="0" smtClean="0"/>
              <a:t>:</a:t>
            </a:r>
            <a:r>
              <a:rPr lang="pt-BR" altLang="pt-BR" baseline="0" dirty="0" smtClean="0"/>
              <a:t> Soma, Média, Percentual </a:t>
            </a:r>
            <a:r>
              <a:rPr lang="pt-BR" altLang="pt-BR" baseline="0" dirty="0" err="1" smtClean="0"/>
              <a:t>etc</a:t>
            </a:r>
            <a:endParaRPr lang="pt-BR" altLang="pt-BR" dirty="0" smtClean="0"/>
          </a:p>
          <a:p>
            <a:endParaRPr lang="pt-BR" altLang="pt-BR" dirty="0" smtClean="0"/>
          </a:p>
          <a:p>
            <a:r>
              <a:rPr lang="pt-BR" altLang="pt-BR" b="1" dirty="0" smtClean="0"/>
              <a:t>FACTS</a:t>
            </a:r>
            <a:r>
              <a:rPr lang="pt-BR" altLang="pt-BR" dirty="0" smtClean="0"/>
              <a:t> </a:t>
            </a:r>
            <a:r>
              <a:rPr lang="pt-BR" altLang="pt-BR" b="1" dirty="0" smtClean="0"/>
              <a:t>(</a:t>
            </a:r>
            <a:r>
              <a:rPr lang="pt-BR" sz="800" b="1" kern="1200" dirty="0" smtClean="0">
                <a:solidFill>
                  <a:schemeClr val="tx1"/>
                </a:solidFill>
                <a:effectLst/>
                <a:latin typeface="Trebuchet MS"/>
                <a:ea typeface="Trebuchet MS"/>
                <a:cs typeface="Trebuchet MS"/>
              </a:rPr>
              <a:t>dados quantitativos)</a:t>
            </a:r>
            <a:r>
              <a:rPr lang="pt-BR" altLang="pt-BR" dirty="0" smtClean="0"/>
              <a:t>: São</a:t>
            </a:r>
            <a:r>
              <a:rPr lang="pt-BR" altLang="pt-BR" baseline="0" dirty="0" smtClean="0"/>
              <a:t> dados QUANTITATIVOS, </a:t>
            </a:r>
            <a:r>
              <a:rPr lang="pt-BR" sz="800" kern="1200" dirty="0" smtClean="0">
                <a:solidFill>
                  <a:schemeClr val="tx1"/>
                </a:solidFill>
                <a:effectLst/>
                <a:latin typeface="Trebuchet MS"/>
                <a:ea typeface="Trebuchet MS"/>
                <a:cs typeface="Trebuchet MS"/>
              </a:rPr>
              <a:t>ou seja, campos que tem operações matemáticas</a:t>
            </a:r>
            <a:r>
              <a:rPr lang="pt-BR" altLang="pt-BR" dirty="0" smtClean="0"/>
              <a:t>. </a:t>
            </a:r>
            <a:r>
              <a:rPr lang="pt-BR" altLang="pt-BR" dirty="0" err="1" smtClean="0"/>
              <a:t>Ex</a:t>
            </a:r>
            <a:r>
              <a:rPr lang="pt-BR" altLang="pt-BR" dirty="0" smtClean="0"/>
              <a:t>: quantidade, venda</a:t>
            </a:r>
            <a:r>
              <a:rPr lang="pt-BR" altLang="pt-BR" baseline="0" dirty="0" smtClean="0"/>
              <a:t> e custo</a:t>
            </a:r>
            <a:endParaRPr lang="pt-BR" altLang="pt-BR" dirty="0" smtClean="0"/>
          </a:p>
          <a:p>
            <a:endParaRPr lang="pt-BR" altLang="pt-BR" dirty="0" smtClean="0"/>
          </a:p>
          <a:p>
            <a:r>
              <a:rPr lang="pt-BR" altLang="pt-BR" b="1" dirty="0" smtClean="0"/>
              <a:t>ATTRIBUTES</a:t>
            </a:r>
            <a:r>
              <a:rPr lang="pt-BR" altLang="pt-BR" dirty="0" smtClean="0"/>
              <a:t> </a:t>
            </a:r>
            <a:r>
              <a:rPr lang="pt-BR" altLang="pt-BR" b="1" dirty="0" smtClean="0"/>
              <a:t>(</a:t>
            </a:r>
            <a:r>
              <a:rPr lang="pt-BR" sz="800" b="1" kern="1200" dirty="0" smtClean="0">
                <a:solidFill>
                  <a:schemeClr val="tx1"/>
                </a:solidFill>
                <a:effectLst/>
                <a:latin typeface="Trebuchet MS"/>
                <a:ea typeface="Trebuchet MS"/>
                <a:cs typeface="Trebuchet MS"/>
              </a:rPr>
              <a:t>dados qualitativos)</a:t>
            </a:r>
            <a:r>
              <a:rPr lang="pt-BR" altLang="pt-BR" dirty="0" smtClean="0"/>
              <a:t>: São dados</a:t>
            </a:r>
            <a:r>
              <a:rPr lang="pt-BR" altLang="pt-BR" baseline="0" dirty="0" smtClean="0"/>
              <a:t> QUALITATIVOS</a:t>
            </a:r>
            <a:r>
              <a:rPr lang="pt-BR" sz="800" kern="1200" dirty="0" smtClean="0">
                <a:solidFill>
                  <a:schemeClr val="tx1"/>
                </a:solidFill>
                <a:effectLst/>
                <a:latin typeface="Trebuchet MS"/>
                <a:ea typeface="Trebuchet MS"/>
                <a:cs typeface="Trebuchet MS"/>
              </a:rPr>
              <a:t>, ou seja, que classificam os dados. </a:t>
            </a:r>
            <a:r>
              <a:rPr lang="pt-BR" sz="800" kern="1200" dirty="0" err="1" smtClean="0">
                <a:solidFill>
                  <a:schemeClr val="tx1"/>
                </a:solidFill>
                <a:effectLst/>
                <a:latin typeface="Trebuchet MS"/>
                <a:ea typeface="Trebuchet MS"/>
                <a:cs typeface="Trebuchet MS"/>
              </a:rPr>
              <a:t>Ex</a:t>
            </a:r>
            <a:r>
              <a:rPr lang="pt-BR" sz="800" kern="1200" dirty="0" smtClean="0">
                <a:solidFill>
                  <a:schemeClr val="tx1"/>
                </a:solidFill>
                <a:effectLst/>
                <a:latin typeface="Trebuchet MS"/>
                <a:ea typeface="Trebuchet MS"/>
                <a:cs typeface="Trebuchet MS"/>
              </a:rPr>
              <a:t>: Marca,</a:t>
            </a:r>
            <a:r>
              <a:rPr lang="pt-BR" sz="800" kern="1200" baseline="0" dirty="0" smtClean="0">
                <a:solidFill>
                  <a:schemeClr val="tx1"/>
                </a:solidFill>
                <a:effectLst/>
                <a:latin typeface="Trebuchet MS"/>
                <a:ea typeface="Trebuchet MS"/>
                <a:cs typeface="Trebuchet MS"/>
              </a:rPr>
              <a:t> Nome do Cliente</a:t>
            </a:r>
            <a:endParaRPr lang="pt-BR" altLang="pt-BR" dirty="0" smtClean="0"/>
          </a:p>
          <a:p>
            <a:endParaRPr lang="pt-BR" altLang="pt-BR" dirty="0" smtClean="0"/>
          </a:p>
          <a:p>
            <a:pPr marL="0" marR="0" indent="0" algn="l" defTabSz="2571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altLang="pt-BR" b="1" dirty="0" smtClean="0"/>
              <a:t>DATA</a:t>
            </a:r>
            <a:r>
              <a:rPr lang="pt-BR" altLang="pt-BR" dirty="0" smtClean="0"/>
              <a:t>: Gravações em estado “bruto” que os usuários do Analytics carregam no conjunto de dados do projeto para uso no modelo de dados.</a:t>
            </a:r>
          </a:p>
          <a:p>
            <a:endParaRPr lang="pt-BR" altLang="pt-BR" dirty="0" smtClean="0"/>
          </a:p>
          <a:p>
            <a:r>
              <a:rPr lang="pt-BR" altLang="pt-BR" b="1" dirty="0" smtClean="0"/>
              <a:t>DATASET: </a:t>
            </a:r>
            <a:r>
              <a:rPr lang="pt-BR" altLang="pt-BR" dirty="0" smtClean="0"/>
              <a:t>Uma coleção de fatos e atributos relacionados, apresentadas como uma tabela.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1219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104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1318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pt-BR" altLang="pt-BR" dirty="0" smtClean="0"/>
              <a:t>No modo de edição, podemos adicionar vários tipos de elementos:</a:t>
            </a:r>
          </a:p>
          <a:p>
            <a:pPr marL="171450" indent="-171450">
              <a:buFontTx/>
              <a:buChar char="-"/>
              <a:defRPr/>
            </a:pPr>
            <a:r>
              <a:rPr lang="pt-BR" altLang="pt-BR" dirty="0" err="1" smtClean="0"/>
              <a:t>Reports</a:t>
            </a:r>
            <a:r>
              <a:rPr lang="pt-BR" altLang="pt-BR" dirty="0" smtClean="0"/>
              <a:t>;</a:t>
            </a:r>
          </a:p>
          <a:p>
            <a:pPr marL="171450" indent="-171450">
              <a:buFontTx/>
              <a:buChar char="-"/>
              <a:defRPr/>
            </a:pPr>
            <a:r>
              <a:rPr lang="pt-BR" altLang="pt-BR" dirty="0" smtClean="0"/>
              <a:t>Widgets;</a:t>
            </a:r>
          </a:p>
          <a:p>
            <a:pPr marL="171450" indent="-171450">
              <a:buFontTx/>
              <a:buChar char="-"/>
              <a:defRPr/>
            </a:pPr>
            <a:r>
              <a:rPr lang="pt-BR" altLang="pt-BR" dirty="0" err="1" smtClean="0"/>
              <a:t>Text</a:t>
            </a:r>
            <a:r>
              <a:rPr lang="pt-BR" altLang="pt-BR" dirty="0" smtClean="0"/>
              <a:t> (Para rótulos ou observações);</a:t>
            </a:r>
          </a:p>
          <a:p>
            <a:pPr marL="171450" indent="-171450">
              <a:buFontTx/>
              <a:buChar char="-"/>
              <a:defRPr/>
            </a:pPr>
            <a:r>
              <a:rPr lang="pt-BR" altLang="pt-BR" dirty="0" err="1" smtClean="0"/>
              <a:t>Line</a:t>
            </a:r>
            <a:r>
              <a:rPr lang="pt-BR" altLang="pt-BR" dirty="0" smtClean="0"/>
              <a:t> (Organização dos itens);</a:t>
            </a:r>
          </a:p>
          <a:p>
            <a:pPr marL="171450" indent="-171450">
              <a:buFontTx/>
              <a:buChar char="-"/>
              <a:defRPr/>
            </a:pPr>
            <a:r>
              <a:rPr lang="pt-BR" altLang="pt-BR" dirty="0" smtClean="0"/>
              <a:t>Web </a:t>
            </a:r>
            <a:r>
              <a:rPr lang="pt-BR" altLang="pt-BR" dirty="0" err="1" smtClean="0"/>
              <a:t>Content</a:t>
            </a:r>
            <a:r>
              <a:rPr lang="pt-BR" altLang="pt-BR" dirty="0" smtClean="0"/>
              <a:t> (Hyperlink);</a:t>
            </a:r>
          </a:p>
          <a:p>
            <a:pPr marL="171450" indent="-171450">
              <a:buFontTx/>
              <a:buChar char="-"/>
              <a:defRPr/>
            </a:pPr>
            <a:r>
              <a:rPr lang="pt-BR" altLang="pt-BR" dirty="0" err="1" smtClean="0"/>
              <a:t>Filter</a:t>
            </a:r>
            <a:r>
              <a:rPr lang="pt-BR" altLang="pt-BR" dirty="0" smtClean="0"/>
              <a:t>: Permite adicionar um objeto do tipo </a:t>
            </a:r>
            <a:r>
              <a:rPr lang="pt-BR" altLang="pt-BR" i="1" dirty="0" err="1" smtClean="0"/>
              <a:t>drop</a:t>
            </a:r>
            <a:r>
              <a:rPr lang="pt-BR" altLang="pt-BR" i="1" dirty="0" smtClean="0"/>
              <a:t> </a:t>
            </a:r>
            <a:r>
              <a:rPr lang="pt-BR" altLang="pt-BR" i="1" dirty="0" err="1" smtClean="0"/>
              <a:t>down</a:t>
            </a:r>
            <a:r>
              <a:rPr lang="pt-BR" altLang="pt-BR" dirty="0" smtClean="0"/>
              <a:t> onde associado ao atributo lhe permite realizar filtros momentâneos ao objeto. Todos os relatórios contidos neste dashboard serão momentaneamente impactados pelo filtro.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0642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3064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6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6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 BY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16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CINZA_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n_number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1500" b="1" cap="all">
                <a:solidFill>
                  <a:srgbClr val="454544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/>
              <a:t>1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50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M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to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edit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Master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text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styles</a:t>
            </a:r>
            <a:endParaRPr kumimoji="0" lang="pt-BR" sz="40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1500" b="1" cap="all">
                <a:solidFill>
                  <a:srgbClr val="ED145B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2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31375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LAR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to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edit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Master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text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styles</a:t>
            </a:r>
            <a:endParaRPr kumimoji="0" lang="pt-BR" sz="40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b="1" cap="all">
                <a:solidFill>
                  <a:srgbClr val="F39609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3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3621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AMAR_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6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0" kern="1200" cap="all" noProof="0">
                <a:solidFill>
                  <a:srgbClr val="58595B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b="1" cap="all">
                <a:solidFill>
                  <a:srgbClr val="FFCC00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4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3984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D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b="1" cap="all">
                <a:solidFill>
                  <a:srgbClr val="A1C30D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5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8132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D2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buNone/>
              <a:defRPr sz="4000" b="1" cap="all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</p:txBody>
      </p:sp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b="1" cap="all">
                <a:solidFill>
                  <a:srgbClr val="D6D706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6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52586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CINZA_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n_number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526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M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951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LAR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248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AMAR_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6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0" kern="1200" cap="all" noProof="0">
                <a:solidFill>
                  <a:srgbClr val="58595B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999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 BY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225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D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79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D2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buNone/>
              <a:defRPr sz="4000" b="1" cap="all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</p:txBody>
      </p:sp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296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FLUIDO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6995" y="525944"/>
            <a:ext cx="870452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2184718" y="2132964"/>
            <a:ext cx="7149782" cy="2299336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194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FLUIDO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5300" y="1986444"/>
            <a:ext cx="5156200" cy="134095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9385300" y="3543300"/>
            <a:ext cx="5156200" cy="5156200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959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ídeo_inf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138" y="2018284"/>
            <a:ext cx="1103376" cy="110337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982720" y="3261752"/>
            <a:ext cx="8284212" cy="89368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lang="pt-BR" sz="3600" b="1" cap="all" baseline="0" noProof="0">
                <a:solidFill>
                  <a:srgbClr val="58595B"/>
                </a:solidFill>
                <a:latin typeface="Trebuchet MS"/>
                <a:cs typeface="Trebuchet MS"/>
                <a:sym typeface="Open Sans Bold" charset="0"/>
              </a:defRPr>
            </a:lvl1pPr>
          </a:lstStyle>
          <a:p>
            <a:pPr lvl="0">
              <a:lnSpc>
                <a:spcPct val="110000"/>
              </a:lnSpc>
            </a:pPr>
            <a:r>
              <a:rPr kumimoji="0" lang="pt-BR" sz="3600" b="1" i="0" u="none" strike="noStrike" kern="0" cap="all" spc="0" normalizeH="0" baseline="0" noProof="0" smtClean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title style</a:t>
            </a:r>
            <a:endParaRPr kumimoji="0" lang="pt-BR" sz="3600" b="1" i="0" u="none" strike="noStrike" kern="0" cap="all" spc="0" normalizeH="0" baseline="0" noProof="0">
              <a:ln>
                <a:noFill/>
              </a:ln>
              <a:solidFill>
                <a:srgbClr val="58595B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pic>
        <p:nvPicPr>
          <p:cNvPr id="19" name="Picture 18" descr="divisoria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18" y="4198903"/>
            <a:ext cx="5436616" cy="303218"/>
          </a:xfrm>
          <a:prstGeom prst="rect">
            <a:avLst/>
          </a:prstGeom>
        </p:spPr>
      </p:pic>
      <p:sp>
        <p:nvSpPr>
          <p:cNvPr id="25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3982720" y="4603114"/>
            <a:ext cx="8284212" cy="217360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lnSpc>
                <a:spcPct val="110000"/>
              </a:lnSpc>
              <a:buFont typeface="Arial"/>
              <a:buNone/>
              <a:defRPr sz="3200" b="0" i="0" strike="noStrike" cap="all" normalizeH="0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pt-BR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389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5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erramento_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8"/>
          <p:cNvSpPr txBox="1">
            <a:spLocks/>
          </p:cNvSpPr>
          <p:nvPr userDrawn="1"/>
        </p:nvSpPr>
        <p:spPr>
          <a:xfrm>
            <a:off x="9946640" y="2917852"/>
            <a:ext cx="4602480" cy="881988"/>
          </a:xfrm>
          <a:prstGeom prst="rect">
            <a:avLst/>
          </a:prstGeom>
        </p:spPr>
        <p:txBody>
          <a:bodyPr vert="horz"/>
          <a:lstStyle>
            <a:lvl1pPr marL="0" indent="0" algn="r" defTabSz="457200" rtl="0" eaLnBrk="1" latinLnBrk="0" hangingPunct="1">
              <a:spcBef>
                <a:spcPct val="20000"/>
              </a:spcBef>
              <a:buFontTx/>
              <a:buNone/>
              <a:defRPr sz="48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000" noProof="0">
                <a:latin typeface="Trebuchet MS"/>
                <a:cs typeface="Trebuchet MS"/>
              </a:rPr>
              <a:t>OBRIGADO!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10546715" y="4073843"/>
            <a:ext cx="4002088" cy="49815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rebuchet MS"/>
                <a:ea typeface="+mn-ea"/>
                <a:cs typeface="Trebuchet MS"/>
                <a:sym typeface="Open Sans Light" charset="0"/>
              </a:defRPr>
            </a:lvl1pPr>
            <a:lvl2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2pPr>
            <a:lvl3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3pPr>
            <a:lvl4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4pPr>
            <a:lvl5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en-US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5pPr>
          </a:lstStyle>
          <a:p>
            <a:pPr lvl="0"/>
            <a:r>
              <a:rPr lang="pt-BR" noProof="0"/>
              <a:t>Nome Sobrenome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10546715" y="4856163"/>
            <a:ext cx="4002088" cy="89439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0" kern="1200" baseline="0">
                <a:solidFill>
                  <a:srgbClr val="58595B"/>
                </a:solidFill>
                <a:latin typeface="Trebuchet MS"/>
                <a:ea typeface="+mn-ea"/>
                <a:cs typeface="Trebuchet MS"/>
                <a:sym typeface="Open Sans Light" charset="0"/>
              </a:defRPr>
            </a:lvl1pPr>
            <a:lvl2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2pPr>
            <a:lvl3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3pPr>
            <a:lvl4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4pPr>
            <a:lvl5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en-US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5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noProof="0"/>
              <a:t>Área – cargo</a:t>
            </a:r>
          </a:p>
          <a:p>
            <a:r>
              <a:rPr lang="pt-BR" noProof="0"/>
              <a:t>Contato telefônico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12" hasCustomPrompt="1"/>
          </p:nvPr>
        </p:nvSpPr>
        <p:spPr>
          <a:xfrm>
            <a:off x="10546715" y="5780723"/>
            <a:ext cx="4002088" cy="49815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rebuchet MS"/>
                <a:ea typeface="+mn-ea"/>
                <a:cs typeface="Trebuchet MS"/>
                <a:sym typeface="Open Sans Light" charset="0"/>
              </a:defRPr>
            </a:lvl1pPr>
            <a:lvl2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2pPr>
            <a:lvl3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3pPr>
            <a:lvl4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4pPr>
            <a:lvl5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en-US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5pPr>
          </a:lstStyle>
          <a:p>
            <a:pPr lvl="0"/>
            <a:r>
              <a:rPr lang="pt-BR" noProof="0"/>
              <a:t>E-mail</a:t>
            </a:r>
          </a:p>
        </p:txBody>
      </p:sp>
      <p:pic>
        <p:nvPicPr>
          <p:cNvPr id="6" name="Picture 5" descr="social_fac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52" y="4085106"/>
            <a:ext cx="252968" cy="422100"/>
          </a:xfrm>
          <a:prstGeom prst="rect">
            <a:avLst/>
          </a:prstGeom>
        </p:spPr>
      </p:pic>
      <p:pic>
        <p:nvPicPr>
          <p:cNvPr id="7" name="Picture 6" descr="social_scri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162" y="4137191"/>
            <a:ext cx="258852" cy="380922"/>
          </a:xfrm>
          <a:prstGeom prst="rect">
            <a:avLst/>
          </a:prstGeom>
        </p:spPr>
      </p:pic>
      <p:pic>
        <p:nvPicPr>
          <p:cNvPr id="8" name="Picture 7" descr="social_youtub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188" y="4081656"/>
            <a:ext cx="445632" cy="427984"/>
          </a:xfrm>
          <a:prstGeom prst="rect">
            <a:avLst/>
          </a:prstGeom>
        </p:spPr>
      </p:pic>
      <p:pic>
        <p:nvPicPr>
          <p:cNvPr id="9" name="Picture 8" descr="social_linkedin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204" y="4834783"/>
            <a:ext cx="370624" cy="386802"/>
          </a:xfrm>
          <a:prstGeom prst="rect">
            <a:avLst/>
          </a:prstGeom>
        </p:spPr>
      </p:pic>
      <p:pic>
        <p:nvPicPr>
          <p:cNvPr id="10" name="Picture 9" descr="social_slideshare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918" y="4876786"/>
            <a:ext cx="395628" cy="377980"/>
          </a:xfrm>
          <a:prstGeom prst="rect">
            <a:avLst/>
          </a:prstGeom>
        </p:spPr>
      </p:pic>
      <p:pic>
        <p:nvPicPr>
          <p:cNvPr id="11" name="Picture 10" descr="social_fluig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376" y="4803016"/>
            <a:ext cx="316208" cy="427984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 userDrawn="1"/>
        </p:nvSpPr>
        <p:spPr>
          <a:xfrm>
            <a:off x="2092961" y="4125352"/>
            <a:ext cx="1717039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/fluigplatform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4063673" y="412535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pt.scribd.com/fluigplatform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 userDrawn="1"/>
        </p:nvSpPr>
        <p:spPr>
          <a:xfrm>
            <a:off x="7487593" y="412535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/fluigplatform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2255521" y="4907672"/>
            <a:ext cx="1717039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/company/fluig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 userDrawn="1"/>
        </p:nvSpPr>
        <p:spPr>
          <a:xfrm>
            <a:off x="4510713" y="490767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pt.slideshare.net/fluig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7406313" y="490767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/fluig.com/blog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 userDrawn="1"/>
        </p:nvSpPr>
        <p:spPr>
          <a:xfrm>
            <a:off x="1876052" y="3292232"/>
            <a:ext cx="7081519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2800" b="1" smtClean="0">
                <a:solidFill>
                  <a:srgbClr val="A1C30D"/>
                </a:solidFill>
              </a:rPr>
              <a:t>Acompanhe os canais sociais de fluig:</a:t>
            </a:r>
            <a:endParaRPr lang="pt-BR" sz="2800" b="1">
              <a:solidFill>
                <a:srgbClr val="A1C30D"/>
              </a:solidFill>
            </a:endParaRPr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876053" y="5750952"/>
            <a:ext cx="2980428" cy="91400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2400" b="1" smtClean="0">
                <a:solidFill>
                  <a:srgbClr val="58595B"/>
                </a:solidFill>
              </a:rPr>
              <a:t>www.fluig.com</a:t>
            </a:r>
          </a:p>
          <a:p>
            <a:pPr algn="l"/>
            <a:r>
              <a:rPr lang="pt-BR" sz="2400" b="1" smtClean="0">
                <a:solidFill>
                  <a:srgbClr val="58595B"/>
                </a:solidFill>
              </a:rPr>
              <a:t>0800 882 9191</a:t>
            </a:r>
            <a:endParaRPr lang="pt-BR" sz="2400" b="1">
              <a:solidFill>
                <a:srgbClr val="5859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62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8526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 BY_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422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ERTURA_Descriti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2720" y="3261752"/>
            <a:ext cx="8284212" cy="89368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600" b="1" cap="all" baseline="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pic>
        <p:nvPicPr>
          <p:cNvPr id="4" name="Picture 3" descr="icone_abertur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138" y="2018284"/>
            <a:ext cx="1103376" cy="1103376"/>
          </a:xfrm>
          <a:prstGeom prst="rect">
            <a:avLst/>
          </a:prstGeom>
        </p:spPr>
      </p:pic>
      <p:pic>
        <p:nvPicPr>
          <p:cNvPr id="5" name="Picture 4" descr="divisori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18" y="4198903"/>
            <a:ext cx="5436616" cy="303218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3982720" y="4603114"/>
            <a:ext cx="8284212" cy="217360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Font typeface="Arial"/>
              <a:buNone/>
              <a:defRPr sz="3200" b="0" i="0" strike="noStrike" cap="all" normalizeH="0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pt-BR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16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S_cont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86995" y="525944"/>
            <a:ext cx="870452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184718" y="2132964"/>
            <a:ext cx="12110402" cy="5873116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8733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S_cont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86995" y="525944"/>
            <a:ext cx="870452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184718" y="2132964"/>
            <a:ext cx="12110402" cy="5873116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207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S_cont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6035" y="1094904"/>
            <a:ext cx="1270756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2126035" y="2529204"/>
            <a:ext cx="8056880" cy="5527675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382885" y="2529522"/>
            <a:ext cx="4450715" cy="5527357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1356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S_cont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6035" y="1094904"/>
            <a:ext cx="1270756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2123438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123438" y="2682240"/>
            <a:ext cx="12720320" cy="1889760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380477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0637517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5962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TO_FLUIDO_2"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5300" y="1986444"/>
            <a:ext cx="5156200" cy="134095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9385300" y="3543300"/>
            <a:ext cx="5156200" cy="5156200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492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6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7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8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9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0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21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24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25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26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2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3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4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6715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3" r:id="rId1"/>
    <p:sldLayoutId id="2147484294" r:id="rId2"/>
    <p:sldLayoutId id="2147484295" r:id="rId3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613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7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736851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09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5372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1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7561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3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014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5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3197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7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5655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1" r:id="rId1"/>
    <p:sldLayoutId id="2147484303" r:id="rId2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06" r:id="rId1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+mj-lt"/>
          <a:ea typeface="+mj-ea"/>
          <a:cs typeface="+mj-cs"/>
          <a:sym typeface="Gill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406400" indent="-4064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1pPr>
      <a:lvl2pPr marL="914400" indent="-4064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2pPr>
      <a:lvl3pPr marL="1422400" indent="-4064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3pPr>
      <a:lvl4pPr marL="1930400" indent="-4064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4pPr>
      <a:lvl5pPr marL="2438400" indent="-4064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5pPr>
      <a:lvl6pPr marL="2895600" indent="-406400" algn="l" rtl="0" fontAlgn="base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6pPr>
      <a:lvl7pPr marL="3352800" indent="-406400" algn="l" rtl="0" fontAlgn="base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7pPr>
      <a:lvl8pPr marL="3810000" indent="-406400" algn="l" rtl="0" fontAlgn="base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8pPr>
      <a:lvl9pPr marL="4267200" indent="-406400" algn="l" rtl="0" fontAlgn="base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8220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9" r:id="rId1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098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5" r:id="rId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89" r:id="rId1"/>
    <p:sldLayoutId id="2147484318" r:id="rId2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Open Sans Semibold"/>
          <a:ea typeface="+mj-ea"/>
          <a:cs typeface="ヒラギノ角ゴ ProN W6" charset="0"/>
          <a:sym typeface="Open Sans Bold" charset="0"/>
        </a:defRPr>
      </a:lvl1pPr>
      <a:lvl2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Open Sans Semibold" charset="0"/>
          <a:ea typeface="ヒラギノ角ゴ ProN W6" charset="0"/>
          <a:cs typeface="ヒラギノ角ゴ ProN W6" charset="0"/>
          <a:sym typeface="Open Sans Bold" charset="0"/>
        </a:defRPr>
      </a:lvl2pPr>
      <a:lvl3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Open Sans Semibold" charset="0"/>
          <a:ea typeface="ヒラギノ角ゴ ProN W6" charset="0"/>
          <a:cs typeface="ヒラギノ角ゴ ProN W6" charset="0"/>
          <a:sym typeface="Open Sans Bold" charset="0"/>
        </a:defRPr>
      </a:lvl3pPr>
      <a:lvl4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Open Sans Semibold" charset="0"/>
          <a:ea typeface="ヒラギノ角ゴ ProN W6" charset="0"/>
          <a:cs typeface="ヒラギノ角ゴ ProN W6" charset="0"/>
          <a:sym typeface="Open Sans Bold" charset="0"/>
        </a:defRPr>
      </a:lvl4pPr>
      <a:lvl5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Open Sans Semi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ctr" rtl="0" fontAlgn="base">
        <a:lnSpc>
          <a:spcPct val="110000"/>
        </a:lnSpc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ctr" rtl="0" fontAlgn="base">
        <a:lnSpc>
          <a:spcPct val="110000"/>
        </a:lnSpc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ctr" rtl="0" fontAlgn="base">
        <a:lnSpc>
          <a:spcPct val="110000"/>
        </a:lnSpc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ctr" rtl="0" fontAlgn="base">
        <a:lnSpc>
          <a:spcPct val="110000"/>
        </a:lnSpc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ctr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defRPr sz="3200">
          <a:solidFill>
            <a:srgbClr val="7F7F7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ctr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ctr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ctr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ctr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»"/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5pPr>
      <a:lvl6pPr marL="457200" algn="ctr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914400" algn="ctr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1371600" algn="ctr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1828800" algn="ctr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406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2" r:id="rId1"/>
    <p:sldLayoutId id="2147484296" r:id="rId2"/>
    <p:sldLayoutId id="2147484302" r:id="rId3"/>
    <p:sldLayoutId id="2147484319" r:id="rId4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6979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0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2" tx1="lt1" bg2="dk1" tx2="lt2" accent1="accent1" accent2="accent2" accent3="accent3" accent4="accent4" accent5="accent5" accent6="accent6" hlink="hlink" folHlink="folHlink"/>
  <p:sldLayoutIdLst>
    <p:sldLayoutId id="2147484199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00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2280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6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01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3277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8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5.xml"/><Relationship Id="rId5" Type="http://schemas.openxmlformats.org/officeDocument/2006/relationships/image" Target="../media/image47.png"/><Relationship Id="rId4" Type="http://schemas.openxmlformats.org/officeDocument/2006/relationships/hyperlink" Target="http://tdn.totvs.com/pages/viewpage.action?pageId=107941778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4" Type="http://schemas.openxmlformats.org/officeDocument/2006/relationships/image" Target="../media/image53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4" Type="http://schemas.openxmlformats.org/officeDocument/2006/relationships/image" Target="../media/image55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tdn.totvs.com/pages/viewpage.action?pageId=204968426" TargetMode="Externa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28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Relationship Id="rId4" Type="http://schemas.openxmlformats.org/officeDocument/2006/relationships/image" Target="../media/image61.gi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3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8.xml"/><Relationship Id="rId6" Type="http://schemas.openxmlformats.org/officeDocument/2006/relationships/image" Target="../media/image65.png"/><Relationship Id="rId5" Type="http://schemas.openxmlformats.org/officeDocument/2006/relationships/hyperlink" Target="http://tdn.totvs.com/pages/viewpage.action?pageId=107381593" TargetMode="External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Relationship Id="rId6" Type="http://schemas.openxmlformats.org/officeDocument/2006/relationships/image" Target="../media/image65.png"/><Relationship Id="rId5" Type="http://schemas.openxmlformats.org/officeDocument/2006/relationships/hyperlink" Target="http://tdn.totvs.com/pages/viewpage.action?pageId=126717843" TargetMode="External"/><Relationship Id="rId4" Type="http://schemas.openxmlformats.org/officeDocument/2006/relationships/image" Target="../media/image67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tdn.totvs.com/pages/viewpage.action?pageId=191464395" TargetMode="Externa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1.xml"/><Relationship Id="rId5" Type="http://schemas.openxmlformats.org/officeDocument/2006/relationships/image" Target="../media/image64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Relationship Id="rId5" Type="http://schemas.openxmlformats.org/officeDocument/2006/relationships/image" Target="../media/image69.png"/><Relationship Id="rId4" Type="http://schemas.openxmlformats.org/officeDocument/2006/relationships/hyperlink" Target="http://tdn.totvs.com/pages/viewpage.action?pageId=127959306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.xml"/><Relationship Id="rId5" Type="http://schemas.openxmlformats.org/officeDocument/2006/relationships/image" Target="../media/image71.png"/><Relationship Id="rId4" Type="http://schemas.openxmlformats.org/officeDocument/2006/relationships/image" Target="../media/image70.gi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4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4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tags" Target="../tags/tag4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4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25570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Conceitos de bi</a:t>
            </a:r>
            <a:endParaRPr lang="pt-B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mtClean="0"/>
              <a:t>2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593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  <p:bldLst>
      <p:bldP spid="5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Conceitos de bi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 algn="just" eaLnBrk="0" hangingPunct="0">
              <a:lnSpc>
                <a:spcPct val="150000"/>
              </a:lnSpc>
              <a:spcBef>
                <a:spcPts val="0"/>
              </a:spcBef>
              <a:buClr>
                <a:srgbClr val="414141"/>
              </a:buClr>
              <a:buSzPct val="81000"/>
              <a:buNone/>
              <a:tabLst>
                <a:tab pos="361950" algn="l"/>
              </a:tabLst>
              <a:defRPr/>
            </a:pPr>
            <a:r>
              <a:rPr lang="pt-BR" altLang="pt-BR" dirty="0">
                <a:latin typeface="Trebuchet MS" pitchFamily="34" charset="0"/>
              </a:rPr>
              <a:t>Os projetos são organizados a partir dos seguintes conceitos de BI:</a:t>
            </a:r>
          </a:p>
          <a:p>
            <a:pPr algn="just" eaLnBrk="0" hangingPunct="0">
              <a:spcBef>
                <a:spcPts val="0"/>
              </a:spcBef>
              <a:buClr>
                <a:srgbClr val="414141"/>
              </a:buClr>
              <a:buSzPct val="81000"/>
              <a:buFont typeface="Gill Sans Light" charset="0"/>
              <a:tabLst>
                <a:tab pos="361950" algn="l"/>
              </a:tabLst>
              <a:defRPr/>
            </a:pPr>
            <a:endParaRPr lang="pt-BR" altLang="pt-BR" b="1" dirty="0" smtClean="0">
              <a:latin typeface="Trebuchet MS" pitchFamily="34" charset="0"/>
            </a:endParaRPr>
          </a:p>
          <a:p>
            <a:pPr algn="just" eaLnBrk="0" hangingPunct="0">
              <a:lnSpc>
                <a:spcPct val="150000"/>
              </a:lnSpc>
              <a:spcBef>
                <a:spcPts val="0"/>
              </a:spcBef>
              <a:buClr>
                <a:srgbClr val="414141"/>
              </a:buClr>
              <a:buSzPct val="81000"/>
              <a:buFont typeface="Gill Sans Light" charset="0"/>
              <a:tabLst>
                <a:tab pos="361950" algn="l"/>
              </a:tabLst>
              <a:defRPr/>
            </a:pPr>
            <a:r>
              <a:rPr lang="pt-BR" altLang="pt-BR" b="1" dirty="0" smtClean="0">
                <a:latin typeface="Trebuchet MS" pitchFamily="34" charset="0"/>
              </a:rPr>
              <a:t>Dashboard</a:t>
            </a:r>
            <a:r>
              <a:rPr lang="pt-BR" altLang="pt-BR" dirty="0">
                <a:latin typeface="Trebuchet MS" pitchFamily="34" charset="0"/>
              </a:rPr>
              <a:t>: onde serão exibidos os relatórios </a:t>
            </a:r>
            <a:r>
              <a:rPr lang="pt-BR" altLang="pt-BR" dirty="0" smtClean="0">
                <a:latin typeface="Trebuchet MS" pitchFamily="34" charset="0"/>
              </a:rPr>
              <a:t>desenvolvidos</a:t>
            </a:r>
          </a:p>
          <a:p>
            <a:pPr algn="just" eaLnBrk="0" hangingPunct="0">
              <a:spcBef>
                <a:spcPts val="0"/>
              </a:spcBef>
              <a:buClr>
                <a:srgbClr val="414141"/>
              </a:buClr>
              <a:buSzPct val="81000"/>
              <a:buFont typeface="Gill Sans Light" charset="0"/>
              <a:tabLst>
                <a:tab pos="361950" algn="l"/>
              </a:tabLst>
              <a:defRPr/>
            </a:pPr>
            <a:endParaRPr lang="pt-BR" altLang="pt-BR" dirty="0">
              <a:latin typeface="Trebuchet MS" pitchFamily="34" charset="0"/>
            </a:endParaRPr>
          </a:p>
          <a:p>
            <a:pPr algn="just" eaLnBrk="0" hangingPunct="0">
              <a:lnSpc>
                <a:spcPct val="150000"/>
              </a:lnSpc>
              <a:spcBef>
                <a:spcPts val="0"/>
              </a:spcBef>
              <a:buClr>
                <a:srgbClr val="414141"/>
              </a:buClr>
              <a:buSzPct val="81000"/>
              <a:buFont typeface="Gill Sans Light" charset="0"/>
              <a:tabLst>
                <a:tab pos="361950" algn="l"/>
              </a:tabLst>
              <a:defRPr/>
            </a:pPr>
            <a:r>
              <a:rPr lang="pt-BR" altLang="pt-BR" b="1" dirty="0" smtClean="0">
                <a:latin typeface="Trebuchet MS" pitchFamily="34" charset="0"/>
              </a:rPr>
              <a:t>Relatórios</a:t>
            </a:r>
            <a:r>
              <a:rPr lang="pt-BR" altLang="pt-BR" dirty="0">
                <a:latin typeface="Trebuchet MS" pitchFamily="34" charset="0"/>
              </a:rPr>
              <a:t>: é a composição dos dados de forma ordenada de modo a demonstrar um resultado </a:t>
            </a:r>
            <a:r>
              <a:rPr lang="pt-BR" altLang="pt-BR" dirty="0" smtClean="0">
                <a:latin typeface="Trebuchet MS" pitchFamily="34" charset="0"/>
              </a:rPr>
              <a:t>analítico</a:t>
            </a:r>
          </a:p>
          <a:p>
            <a:pPr algn="just" eaLnBrk="0" hangingPunct="0">
              <a:spcBef>
                <a:spcPts val="0"/>
              </a:spcBef>
              <a:buClr>
                <a:srgbClr val="414141"/>
              </a:buClr>
              <a:buSzPct val="81000"/>
              <a:buFont typeface="Gill Sans Light" charset="0"/>
              <a:tabLst>
                <a:tab pos="361950" algn="l"/>
              </a:tabLst>
              <a:defRPr/>
            </a:pPr>
            <a:endParaRPr lang="pt-BR" altLang="pt-BR" dirty="0">
              <a:latin typeface="Trebuchet MS" pitchFamily="34" charset="0"/>
            </a:endParaRPr>
          </a:p>
          <a:p>
            <a:pPr algn="just" eaLnBrk="0" hangingPunct="0">
              <a:lnSpc>
                <a:spcPct val="150000"/>
              </a:lnSpc>
              <a:spcBef>
                <a:spcPts val="0"/>
              </a:spcBef>
              <a:buClr>
                <a:srgbClr val="414141"/>
              </a:buClr>
              <a:buSzPct val="81000"/>
              <a:buFont typeface="Gill Sans Light" charset="0"/>
              <a:tabLst>
                <a:tab pos="361950" algn="l"/>
              </a:tabLst>
              <a:defRPr/>
            </a:pPr>
            <a:r>
              <a:rPr lang="pt-BR" altLang="pt-BR" b="1" dirty="0" smtClean="0">
                <a:latin typeface="Trebuchet MS" pitchFamily="34" charset="0"/>
              </a:rPr>
              <a:t>Métricas</a:t>
            </a:r>
            <a:r>
              <a:rPr lang="pt-BR" altLang="pt-BR" dirty="0" smtClean="0">
                <a:latin typeface="Trebuchet MS" pitchFamily="34" charset="0"/>
              </a:rPr>
              <a:t> </a:t>
            </a:r>
            <a:r>
              <a:rPr lang="pt-BR" altLang="pt-BR" dirty="0">
                <a:latin typeface="Trebuchet MS" pitchFamily="34" charset="0"/>
              </a:rPr>
              <a:t>(contidas nos relatórios): agregação de fatos com possibilidade </a:t>
            </a:r>
            <a:r>
              <a:rPr lang="pt-BR" altLang="pt-BR" dirty="0" smtClean="0">
                <a:latin typeface="Trebuchet MS" pitchFamily="34" charset="0"/>
              </a:rPr>
              <a:t>de </a:t>
            </a:r>
            <a:r>
              <a:rPr lang="pt-BR" altLang="pt-BR" dirty="0">
                <a:latin typeface="Trebuchet MS" pitchFamily="34" charset="0"/>
              </a:rPr>
              <a:t>uso de filtros e separação através de </a:t>
            </a:r>
            <a:r>
              <a:rPr lang="pt-BR" altLang="pt-BR" dirty="0" smtClean="0">
                <a:latin typeface="Trebuchet MS" pitchFamily="34" charset="0"/>
              </a:rPr>
              <a:t>atributos</a:t>
            </a:r>
            <a:endParaRPr lang="pt-BR" altLang="pt-BR" dirty="0">
              <a:latin typeface="Trebuchet MS" pitchFamily="34" charset="0"/>
            </a:endParaRPr>
          </a:p>
          <a:p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503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Conceitos de bi</a:t>
            </a:r>
            <a:endParaRPr lang="pt-BR" dirty="0"/>
          </a:p>
        </p:txBody>
      </p:sp>
      <p:sp>
        <p:nvSpPr>
          <p:cNvPr id="21" name="Retângulo 20"/>
          <p:cNvSpPr/>
          <p:nvPr/>
        </p:nvSpPr>
        <p:spPr>
          <a:xfrm>
            <a:off x="8813382" y="2558826"/>
            <a:ext cx="6689534" cy="4670094"/>
          </a:xfrm>
          <a:prstGeom prst="rect">
            <a:avLst/>
          </a:prstGeom>
          <a:solidFill>
            <a:schemeClr val="bg1"/>
          </a:solidFill>
          <a:ln>
            <a:solidFill>
              <a:srgbClr val="58595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72000" rIns="91440" bIns="7200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dirty="0" err="1" smtClean="0">
                <a:solidFill>
                  <a:schemeClr val="tx1"/>
                </a:solidFill>
                <a:latin typeface="Trebuchet MS"/>
                <a:cs typeface="Trebuchet MS"/>
              </a:rPr>
              <a:t>Projects</a:t>
            </a:r>
            <a:endParaRPr lang="pt-BR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8957749" y="3153095"/>
            <a:ext cx="6400800" cy="4075825"/>
          </a:xfrm>
          <a:prstGeom prst="rect">
            <a:avLst/>
          </a:prstGeom>
          <a:solidFill>
            <a:schemeClr val="bg1"/>
          </a:solidFill>
          <a:ln>
            <a:solidFill>
              <a:srgbClr val="58595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72000" rIns="91440" bIns="7200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dirty="0" smtClean="0">
                <a:solidFill>
                  <a:schemeClr val="tx1"/>
                </a:solidFill>
                <a:latin typeface="Trebuchet MS"/>
                <a:cs typeface="Trebuchet MS"/>
              </a:rPr>
              <a:t>Dashboards</a:t>
            </a:r>
            <a:endParaRPr lang="pt-BR" sz="28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9115405" y="3783724"/>
            <a:ext cx="6085488" cy="3445196"/>
          </a:xfrm>
          <a:prstGeom prst="rect">
            <a:avLst/>
          </a:prstGeom>
          <a:solidFill>
            <a:schemeClr val="bg1"/>
          </a:solidFill>
          <a:ln>
            <a:solidFill>
              <a:srgbClr val="58595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72000" rIns="91440" bIns="7200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dirty="0" smtClean="0">
                <a:solidFill>
                  <a:schemeClr val="tx1"/>
                </a:solidFill>
                <a:latin typeface="Trebuchet MS"/>
                <a:cs typeface="Trebuchet MS"/>
              </a:rPr>
              <a:t>Dashboard </a:t>
            </a:r>
            <a:r>
              <a:rPr lang="pt-BR" sz="2800" dirty="0" err="1" smtClean="0">
                <a:solidFill>
                  <a:schemeClr val="tx1"/>
                </a:solidFill>
                <a:latin typeface="Trebuchet MS"/>
                <a:cs typeface="Trebuchet MS"/>
              </a:rPr>
              <a:t>Tabs</a:t>
            </a:r>
            <a:endParaRPr lang="pt-BR" sz="28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9273060" y="4404704"/>
            <a:ext cx="5770179" cy="2824216"/>
          </a:xfrm>
          <a:prstGeom prst="rect">
            <a:avLst/>
          </a:prstGeom>
          <a:solidFill>
            <a:schemeClr val="bg1"/>
          </a:solidFill>
          <a:ln>
            <a:solidFill>
              <a:srgbClr val="58595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72000" rIns="91440" bIns="7200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dirty="0" err="1" smtClean="0">
                <a:solidFill>
                  <a:schemeClr val="tx1"/>
                </a:solidFill>
                <a:latin typeface="Trebuchet MS"/>
                <a:cs typeface="Trebuchet MS"/>
              </a:rPr>
              <a:t>Reports</a:t>
            </a:r>
            <a:endParaRPr lang="pt-BR" sz="24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9446480" y="5060723"/>
            <a:ext cx="5423338" cy="2168197"/>
          </a:xfrm>
          <a:prstGeom prst="rect">
            <a:avLst/>
          </a:prstGeom>
          <a:solidFill>
            <a:schemeClr val="bg1"/>
          </a:solidFill>
          <a:ln>
            <a:solidFill>
              <a:srgbClr val="58595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72000" rIns="91440" bIns="7200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dirty="0" err="1" smtClean="0">
                <a:solidFill>
                  <a:schemeClr val="tx1"/>
                </a:solidFill>
                <a:latin typeface="Trebuchet MS"/>
                <a:cs typeface="Trebuchet MS"/>
              </a:rPr>
              <a:t>Metrics</a:t>
            </a:r>
            <a:endParaRPr lang="pt-BR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9604136" y="5691344"/>
            <a:ext cx="5108027" cy="1537576"/>
          </a:xfrm>
          <a:prstGeom prst="rect">
            <a:avLst/>
          </a:prstGeom>
          <a:solidFill>
            <a:schemeClr val="bg1"/>
          </a:solidFill>
          <a:ln>
            <a:solidFill>
              <a:srgbClr val="58595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72000" rIns="91440" bIns="7200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dirty="0" err="1" smtClean="0">
                <a:solidFill>
                  <a:schemeClr val="tx1"/>
                </a:solidFill>
                <a:latin typeface="Trebuchet MS"/>
                <a:cs typeface="Trebuchet MS"/>
              </a:rPr>
              <a:t>Facts</a:t>
            </a:r>
            <a:r>
              <a:rPr lang="pt-BR" sz="2800" dirty="0" smtClean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lang="pt-BR" sz="2800" dirty="0" err="1" smtClean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lang="pt-BR" sz="2800" dirty="0" smtClean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lang="pt-BR" sz="2800" dirty="0" err="1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lang="pt-BR" sz="2800" dirty="0" err="1" smtClean="0">
                <a:solidFill>
                  <a:schemeClr val="tx1"/>
                </a:solidFill>
                <a:latin typeface="Trebuchet MS"/>
                <a:cs typeface="Trebuchet MS"/>
              </a:rPr>
              <a:t>ttributes</a:t>
            </a:r>
            <a:endParaRPr lang="pt-BR" sz="28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9746025" y="6416558"/>
            <a:ext cx="4824249" cy="812362"/>
          </a:xfrm>
          <a:prstGeom prst="rect">
            <a:avLst/>
          </a:prstGeom>
          <a:solidFill>
            <a:schemeClr val="bg1"/>
          </a:solidFill>
          <a:ln>
            <a:solidFill>
              <a:srgbClr val="58595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72000" rIns="91440" bIns="7200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dirty="0" smtClean="0">
                <a:solidFill>
                  <a:schemeClr val="tx1"/>
                </a:solidFill>
                <a:latin typeface="Trebuchet MS"/>
                <a:cs typeface="Trebuchet MS"/>
              </a:rPr>
              <a:t>Data</a:t>
            </a:r>
            <a:endParaRPr lang="pt-BR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2126035" y="3231879"/>
            <a:ext cx="626121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No nível mais baixo,</a:t>
            </a:r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 fatos, atributos e dados de origem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representam os componentes fundamentais que são agregados para formar os relatórios exibidos nos dashboards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309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Conceitos de bi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1636355" y="2132964"/>
            <a:ext cx="8989604" cy="2299336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dirty="0" smtClean="0"/>
              <a:t>Definição de Métricas: A partir dos dados enviados pelo fluig para o Analytics são criados </a:t>
            </a:r>
            <a:r>
              <a:rPr lang="pt-BR" b="1" dirty="0" err="1" smtClean="0"/>
              <a:t>datasets</a:t>
            </a:r>
            <a:r>
              <a:rPr lang="pt-BR" dirty="0" smtClean="0"/>
              <a:t> – conjuntos de dados utilizados na criação de relatórios</a:t>
            </a:r>
          </a:p>
          <a:p>
            <a:pPr marL="0" indent="0" algn="just">
              <a:buNone/>
            </a:pPr>
            <a:endParaRPr lang="pt-BR" dirty="0" smtClean="0"/>
          </a:p>
        </p:txBody>
      </p:sp>
      <p:grpSp>
        <p:nvGrpSpPr>
          <p:cNvPr id="9" name="Grupo 8"/>
          <p:cNvGrpSpPr/>
          <p:nvPr/>
        </p:nvGrpSpPr>
        <p:grpSpPr>
          <a:xfrm>
            <a:off x="11128971" y="2443653"/>
            <a:ext cx="1440000" cy="1440000"/>
            <a:chOff x="12817369" y="2774731"/>
            <a:chExt cx="1440000" cy="1440000"/>
          </a:xfrm>
          <a:solidFill>
            <a:schemeClr val="accent6"/>
          </a:solidFill>
        </p:grpSpPr>
        <p:sp>
          <p:nvSpPr>
            <p:cNvPr id="7" name="Elipse 6"/>
            <p:cNvSpPr/>
            <p:nvPr/>
          </p:nvSpPr>
          <p:spPr>
            <a:xfrm>
              <a:off x="12817369" y="2774731"/>
              <a:ext cx="1440000" cy="1440000"/>
            </a:xfrm>
            <a:prstGeom prst="ellipse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  <p:pic>
          <p:nvPicPr>
            <p:cNvPr id="8" name="Imagem 7">
              <a:hlinkClick r:id="rId4"/>
            </p:cNvPr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89006" y="2954731"/>
              <a:ext cx="1096726" cy="1080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09985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Estrutura de dados</a:t>
            </a:r>
            <a:endParaRPr lang="pt-BR" dirty="0"/>
          </a:p>
        </p:txBody>
      </p:sp>
      <p:pic>
        <p:nvPicPr>
          <p:cNvPr id="6" name="Imagem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6034" y="2387600"/>
            <a:ext cx="8684629" cy="567690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pic>
        <p:nvPicPr>
          <p:cNvPr id="7" name="Imagem 2"/>
          <p:cNvPicPr>
            <a:picLocks noChangeAspect="1"/>
          </p:cNvPicPr>
          <p:nvPr/>
        </p:nvPicPr>
        <p:blipFill>
          <a:blip r:embed="rId4" cstate="print"/>
          <a:srcRect l="1718"/>
          <a:stretch>
            <a:fillRect/>
          </a:stretch>
        </p:blipFill>
        <p:spPr bwMode="auto">
          <a:xfrm>
            <a:off x="8248232" y="4572000"/>
            <a:ext cx="7256881" cy="257810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0055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Estrutura de dados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1040524" y="2132964"/>
            <a:ext cx="13905186" cy="5873116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pt-BR" altLang="pt-BR" b="1" dirty="0"/>
              <a:t>Dashboard</a:t>
            </a:r>
            <a:r>
              <a:rPr lang="pt-BR" altLang="pt-BR" dirty="0"/>
              <a:t>: páginas que exibem os relatórios e subdivisões utilizadas para organizar os relatórios dentro de um determinado dashboards</a:t>
            </a:r>
          </a:p>
          <a:p>
            <a:pPr>
              <a:spcBef>
                <a:spcPct val="0"/>
              </a:spcBef>
            </a:pPr>
            <a:endParaRPr lang="pt-BR" altLang="pt-BR" dirty="0"/>
          </a:p>
          <a:p>
            <a:pPr>
              <a:spcBef>
                <a:spcPct val="0"/>
              </a:spcBef>
            </a:pPr>
            <a:r>
              <a:rPr lang="pt-BR" altLang="pt-BR" b="1" dirty="0"/>
              <a:t>Relatórios</a:t>
            </a:r>
            <a:r>
              <a:rPr lang="pt-BR" altLang="pt-BR" dirty="0"/>
              <a:t> (</a:t>
            </a:r>
            <a:r>
              <a:rPr lang="pt-BR" altLang="pt-BR" dirty="0" err="1"/>
              <a:t>Reports</a:t>
            </a:r>
            <a:r>
              <a:rPr lang="pt-BR" altLang="pt-BR" dirty="0"/>
              <a:t>): tabelas ou gráficos que apresentam informações sobre uma ou mais métricas, ou seja, sobre os dados que se deseja medir. </a:t>
            </a:r>
          </a:p>
          <a:p>
            <a:pPr lvl="1">
              <a:spcBef>
                <a:spcPct val="0"/>
              </a:spcBef>
            </a:pPr>
            <a:r>
              <a:rPr lang="pt-BR" altLang="pt-BR" dirty="0"/>
              <a:t>Geralmente, aplicam-se métricas a certos contextos (atributos) com a finalidade de buscar tendências e padrões que levam a insights interessantes sobre o negócio</a:t>
            </a:r>
          </a:p>
          <a:p>
            <a:pPr>
              <a:spcBef>
                <a:spcPct val="0"/>
              </a:spcBef>
            </a:pPr>
            <a:endParaRPr lang="pt-BR" altLang="pt-BR" dirty="0"/>
          </a:p>
          <a:p>
            <a:pPr>
              <a:spcBef>
                <a:spcPct val="0"/>
              </a:spcBef>
            </a:pPr>
            <a:r>
              <a:rPr lang="pt-BR" altLang="pt-BR" b="1" dirty="0"/>
              <a:t>Gerenciador</a:t>
            </a:r>
            <a:r>
              <a:rPr lang="pt-BR" altLang="pt-BR" dirty="0"/>
              <a:t> (Manage): Realiza o gerenciamento dos dados visualizados e dos acessos efetivos ao Analytics. Também exibe as ultimas alterações no ambiente e um registro dos últimos relatórios enviados</a:t>
            </a:r>
          </a:p>
          <a:p>
            <a:pPr>
              <a:spcBef>
                <a:spcPct val="0"/>
              </a:spcBef>
            </a:pPr>
            <a:endParaRPr lang="pt-BR" altLang="pt-BR" dirty="0"/>
          </a:p>
          <a:p>
            <a:pPr>
              <a:spcBef>
                <a:spcPct val="0"/>
              </a:spcBef>
            </a:pPr>
            <a:r>
              <a:rPr lang="pt-BR" altLang="pt-BR" b="1" dirty="0"/>
              <a:t>Pesquisa</a:t>
            </a:r>
            <a:r>
              <a:rPr lang="pt-BR" altLang="pt-BR" dirty="0"/>
              <a:t> (</a:t>
            </a:r>
            <a:r>
              <a:rPr lang="pt-BR" altLang="pt-BR" dirty="0" err="1"/>
              <a:t>Search</a:t>
            </a:r>
            <a:r>
              <a:rPr lang="pt-BR" altLang="pt-BR" dirty="0"/>
              <a:t>): Busca relatórios e usuários existentes no projeto corrente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895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dashboard</a:t>
            </a:r>
            <a:endParaRPr lang="pt-BR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mtClean="0"/>
              <a:t>3</a:t>
            </a:r>
            <a:endParaRPr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106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dashboard</a:t>
            </a:r>
            <a:endParaRPr lang="pt-BR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"/>
          <a:stretch/>
        </p:blipFill>
        <p:spPr>
          <a:xfrm>
            <a:off x="3055151" y="1818640"/>
            <a:ext cx="10139348" cy="5637226"/>
          </a:xfrm>
          <a:ln>
            <a:solidFill>
              <a:schemeClr val="bg2"/>
            </a:solidFill>
          </a:ln>
        </p:spPr>
      </p:pic>
      <p:sp>
        <p:nvSpPr>
          <p:cNvPr id="2" name="CaixaDeTexto 1"/>
          <p:cNvSpPr txBox="1"/>
          <p:nvPr/>
        </p:nvSpPr>
        <p:spPr>
          <a:xfrm>
            <a:off x="3011214" y="7535917"/>
            <a:ext cx="10121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 smtClean="0">
                <a:solidFill>
                  <a:srgbClr val="636463"/>
                </a:solidFill>
                <a:latin typeface="Trebuchet MS"/>
                <a:cs typeface="Trebuchet MS"/>
              </a:rPr>
              <a:t>Dashboard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: Solicitações em Atraso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41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dashboard</a:t>
            </a:r>
            <a:endParaRPr lang="pt-BR" dirty="0"/>
          </a:p>
        </p:txBody>
      </p:sp>
      <p:pic>
        <p:nvPicPr>
          <p:cNvPr id="5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91671" y="2481147"/>
            <a:ext cx="4141929" cy="506474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8" name="CaixaDeTexto 7"/>
          <p:cNvSpPr txBox="1"/>
          <p:nvPr/>
        </p:nvSpPr>
        <p:spPr>
          <a:xfrm>
            <a:off x="1797271" y="2812917"/>
            <a:ext cx="8401687" cy="440120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altLang="pt-BR" sz="2800" dirty="0">
                <a:solidFill>
                  <a:srgbClr val="58595B"/>
                </a:solidFill>
                <a:latin typeface="Trebuchet MS" pitchFamily="34" charset="0"/>
                <a:ea typeface="+mn-ea"/>
                <a:cs typeface="Trebuchet MS"/>
              </a:rPr>
              <a:t>Através do ícone </a:t>
            </a:r>
            <a:r>
              <a:rPr lang="pt-BR" altLang="pt-BR" sz="2800" b="1" dirty="0" smtClean="0">
                <a:solidFill>
                  <a:srgbClr val="58595B"/>
                </a:solidFill>
                <a:latin typeface="Trebuchet MS" pitchFamily="34" charset="0"/>
                <a:ea typeface="+mn-ea"/>
                <a:cs typeface="Trebuchet MS"/>
              </a:rPr>
              <a:t>Configurações</a:t>
            </a:r>
            <a:r>
              <a:rPr lang="pt-BR" altLang="pt-BR" sz="2800" dirty="0">
                <a:solidFill>
                  <a:srgbClr val="58595B"/>
                </a:solidFill>
                <a:latin typeface="Trebuchet MS" pitchFamily="34" charset="0"/>
                <a:ea typeface="+mn-ea"/>
                <a:cs typeface="Trebuchet MS"/>
              </a:rPr>
              <a:t>, é </a:t>
            </a:r>
            <a:r>
              <a:rPr lang="pt-BR" altLang="pt-BR" sz="2800" dirty="0" smtClean="0">
                <a:solidFill>
                  <a:srgbClr val="58595B"/>
                </a:solidFill>
                <a:latin typeface="Trebuchet MS" pitchFamily="34" charset="0"/>
                <a:ea typeface="+mn-ea"/>
                <a:cs typeface="Trebuchet MS"/>
              </a:rPr>
              <a:t>possível: </a:t>
            </a:r>
          </a:p>
          <a:p>
            <a:endParaRPr lang="pt-BR" altLang="pt-BR" sz="2800" dirty="0" smtClean="0">
              <a:solidFill>
                <a:srgbClr val="58595B"/>
              </a:solidFill>
              <a:latin typeface="Trebuchet MS" pitchFamily="34" charset="0"/>
              <a:ea typeface="+mn-ea"/>
              <a:cs typeface="Trebuchet MS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 smtClean="0">
                <a:solidFill>
                  <a:srgbClr val="58595B"/>
                </a:solidFill>
                <a:latin typeface="Trebuchet MS" pitchFamily="34" charset="0"/>
                <a:ea typeface="+mn-ea"/>
                <a:cs typeface="Trebuchet MS"/>
              </a:rPr>
              <a:t>Adicionar e remover elementos do dashboard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 smtClean="0">
                <a:solidFill>
                  <a:srgbClr val="58595B"/>
                </a:solidFill>
                <a:latin typeface="Trebuchet MS" pitchFamily="34" charset="0"/>
                <a:ea typeface="+mn-ea"/>
                <a:cs typeface="Trebuchet MS"/>
              </a:rPr>
              <a:t>Ajustar </a:t>
            </a:r>
            <a:r>
              <a:rPr lang="pt-BR" altLang="pt-BR" sz="2800" b="1" dirty="0" smtClean="0">
                <a:solidFill>
                  <a:srgbClr val="58595B"/>
                </a:solidFill>
                <a:latin typeface="Trebuchet MS" pitchFamily="34" charset="0"/>
                <a:ea typeface="+mn-ea"/>
                <a:cs typeface="Trebuchet MS"/>
              </a:rPr>
              <a:t>permissões</a:t>
            </a:r>
            <a:r>
              <a:rPr lang="pt-BR" altLang="pt-BR" sz="2800" dirty="0" smtClean="0">
                <a:solidFill>
                  <a:srgbClr val="58595B"/>
                </a:solidFill>
                <a:latin typeface="Trebuchet MS" pitchFamily="34" charset="0"/>
                <a:ea typeface="+mn-ea"/>
                <a:cs typeface="Trebuchet MS"/>
              </a:rPr>
              <a:t> </a:t>
            </a:r>
            <a:r>
              <a:rPr lang="pt-BR" altLang="pt-BR" sz="2800" dirty="0">
                <a:solidFill>
                  <a:srgbClr val="58595B"/>
                </a:solidFill>
                <a:latin typeface="Trebuchet MS" pitchFamily="34" charset="0"/>
                <a:ea typeface="+mn-ea"/>
                <a:cs typeface="Trebuchet MS"/>
              </a:rPr>
              <a:t>de </a:t>
            </a:r>
            <a:r>
              <a:rPr lang="pt-BR" altLang="pt-BR" sz="2800" dirty="0" smtClean="0">
                <a:solidFill>
                  <a:srgbClr val="58595B"/>
                </a:solidFill>
                <a:latin typeface="Trebuchet MS" pitchFamily="34" charset="0"/>
                <a:ea typeface="+mn-ea"/>
                <a:cs typeface="Trebuchet MS"/>
              </a:rPr>
              <a:t>visualização/edição</a:t>
            </a:r>
            <a:endParaRPr lang="pt-BR" altLang="pt-BR" sz="2800" dirty="0">
              <a:solidFill>
                <a:srgbClr val="58595B"/>
              </a:solidFill>
              <a:latin typeface="Trebuchet MS" pitchFamily="34" charset="0"/>
              <a:ea typeface="+mn-ea"/>
              <a:cs typeface="Trebuchet MS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 smtClean="0">
                <a:solidFill>
                  <a:srgbClr val="58595B"/>
                </a:solidFill>
                <a:latin typeface="Trebuchet MS" pitchFamily="34" charset="0"/>
                <a:ea typeface="+mn-ea"/>
                <a:cs typeface="Trebuchet MS"/>
              </a:rPr>
              <a:t>Exportar </a:t>
            </a:r>
            <a:r>
              <a:rPr lang="pt-BR" altLang="pt-BR" sz="2800" dirty="0">
                <a:solidFill>
                  <a:srgbClr val="58595B"/>
                </a:solidFill>
                <a:latin typeface="Trebuchet MS" pitchFamily="34" charset="0"/>
                <a:ea typeface="+mn-ea"/>
                <a:cs typeface="Trebuchet MS"/>
              </a:rPr>
              <a:t>o </a:t>
            </a:r>
            <a:r>
              <a:rPr lang="pt-BR" altLang="pt-BR" sz="2800" dirty="0" smtClean="0">
                <a:solidFill>
                  <a:srgbClr val="58595B"/>
                </a:solidFill>
                <a:latin typeface="Trebuchet MS" pitchFamily="34" charset="0"/>
                <a:ea typeface="+mn-ea"/>
                <a:cs typeface="Trebuchet MS"/>
              </a:rPr>
              <a:t>dashboard </a:t>
            </a:r>
            <a:r>
              <a:rPr lang="pt-BR" altLang="pt-BR" sz="2800" dirty="0">
                <a:solidFill>
                  <a:srgbClr val="58595B"/>
                </a:solidFill>
                <a:latin typeface="Trebuchet MS" pitchFamily="34" charset="0"/>
                <a:ea typeface="+mn-ea"/>
                <a:cs typeface="Trebuchet MS"/>
              </a:rPr>
              <a:t>para o formato </a:t>
            </a:r>
            <a:r>
              <a:rPr lang="pt-BR" altLang="pt-BR" sz="2800" b="1" dirty="0">
                <a:solidFill>
                  <a:srgbClr val="58595B"/>
                </a:solidFill>
                <a:latin typeface="Trebuchet MS" pitchFamily="34" charset="0"/>
                <a:ea typeface="+mn-ea"/>
                <a:cs typeface="Trebuchet MS"/>
              </a:rPr>
              <a:t>PDF </a:t>
            </a:r>
            <a:endParaRPr lang="pt-BR" altLang="pt-BR" sz="2800" b="1" dirty="0" smtClean="0">
              <a:solidFill>
                <a:srgbClr val="58595B"/>
              </a:solidFill>
              <a:latin typeface="Trebuchet MS" pitchFamily="34" charset="0"/>
              <a:ea typeface="+mn-ea"/>
              <a:cs typeface="Trebuchet MS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 smtClean="0">
                <a:solidFill>
                  <a:srgbClr val="58595B"/>
                </a:solidFill>
                <a:latin typeface="Trebuchet MS" pitchFamily="34" charset="0"/>
                <a:ea typeface="+mn-ea"/>
                <a:cs typeface="Trebuchet MS"/>
              </a:rPr>
              <a:t>Gerar código </a:t>
            </a:r>
            <a:r>
              <a:rPr lang="pt-BR" altLang="pt-BR" sz="2800" dirty="0">
                <a:solidFill>
                  <a:srgbClr val="58595B"/>
                </a:solidFill>
                <a:latin typeface="Trebuchet MS" pitchFamily="34" charset="0"/>
                <a:ea typeface="+mn-ea"/>
                <a:cs typeface="Trebuchet MS"/>
              </a:rPr>
              <a:t>para </a:t>
            </a:r>
            <a:r>
              <a:rPr lang="pt-BR" altLang="pt-BR" sz="2800" dirty="0" smtClean="0">
                <a:solidFill>
                  <a:srgbClr val="58595B"/>
                </a:solidFill>
                <a:latin typeface="Trebuchet MS" pitchFamily="34" charset="0"/>
                <a:ea typeface="+mn-ea"/>
                <a:cs typeface="Trebuchet MS"/>
              </a:rPr>
              <a:t>incluir o dashboard em portais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 smtClean="0">
                <a:solidFill>
                  <a:srgbClr val="58595B"/>
                </a:solidFill>
                <a:latin typeface="Trebuchet MS" pitchFamily="34" charset="0"/>
                <a:ea typeface="+mn-ea"/>
                <a:cs typeface="Trebuchet MS"/>
              </a:rPr>
              <a:t>Adicionar </a:t>
            </a:r>
            <a:r>
              <a:rPr lang="pt-BR" altLang="pt-BR" sz="2800" dirty="0">
                <a:solidFill>
                  <a:srgbClr val="58595B"/>
                </a:solidFill>
                <a:latin typeface="Trebuchet MS" pitchFamily="34" charset="0"/>
                <a:ea typeface="+mn-ea"/>
                <a:cs typeface="Trebuchet MS"/>
              </a:rPr>
              <a:t>mais </a:t>
            </a:r>
            <a:r>
              <a:rPr lang="pt-BR" altLang="pt-BR" sz="2800" dirty="0" smtClean="0">
                <a:solidFill>
                  <a:srgbClr val="58595B"/>
                </a:solidFill>
                <a:latin typeface="Trebuchet MS" pitchFamily="34" charset="0"/>
                <a:ea typeface="+mn-ea"/>
                <a:cs typeface="Trebuchet MS"/>
              </a:rPr>
              <a:t>dashboards </a:t>
            </a:r>
            <a:r>
              <a:rPr lang="pt-BR" altLang="pt-BR" sz="2800" dirty="0">
                <a:solidFill>
                  <a:srgbClr val="58595B"/>
                </a:solidFill>
                <a:latin typeface="Trebuchet MS" pitchFamily="34" charset="0"/>
                <a:ea typeface="+mn-ea"/>
                <a:cs typeface="Trebuchet MS"/>
              </a:rPr>
              <a:t>ao </a:t>
            </a:r>
            <a:r>
              <a:rPr lang="pt-BR" altLang="pt-BR" sz="2800" dirty="0" smtClean="0">
                <a:solidFill>
                  <a:srgbClr val="58595B"/>
                </a:solidFill>
                <a:latin typeface="Trebuchet MS" pitchFamily="34" charset="0"/>
                <a:ea typeface="+mn-ea"/>
                <a:cs typeface="Trebuchet MS"/>
              </a:rPr>
              <a:t>Projeto</a:t>
            </a:r>
            <a:endParaRPr lang="pt-BR" altLang="pt-BR" sz="2800" dirty="0">
              <a:solidFill>
                <a:srgbClr val="58595B"/>
              </a:solidFill>
              <a:latin typeface="Trebuchet MS" pitchFamily="34" charset="0"/>
              <a:ea typeface="+mn-ea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157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dashboard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38" y="2387601"/>
            <a:ext cx="14760575" cy="623258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744538" y="7541280"/>
            <a:ext cx="6463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Relatórios existentes / Novos relatórios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2392034" y="6698328"/>
            <a:ext cx="3168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Modelos gráficos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4067499" y="5855377"/>
            <a:ext cx="3142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Caixas de textos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5612519" y="5012426"/>
            <a:ext cx="3736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Linhas organizadoras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086322" y="4169475"/>
            <a:ext cx="4588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Link para conteúdo externo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8513372" y="3342290"/>
            <a:ext cx="3231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Filtro de conteúdo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cxnSp>
        <p:nvCxnSpPr>
          <p:cNvPr id="15" name="Conector angulado 14"/>
          <p:cNvCxnSpPr>
            <a:stCxn id="6" idx="1"/>
          </p:cNvCxnSpPr>
          <p:nvPr/>
        </p:nvCxnSpPr>
        <p:spPr>
          <a:xfrm rot="10800000" flipH="1">
            <a:off x="744537" y="3010860"/>
            <a:ext cx="863545" cy="4792031"/>
          </a:xfrm>
          <a:prstGeom prst="bentConnector4">
            <a:avLst>
              <a:gd name="adj1" fmla="val -10041"/>
              <a:gd name="adj2" fmla="val 84643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Conector angulado 18"/>
          <p:cNvCxnSpPr>
            <a:stCxn id="7" idx="1"/>
          </p:cNvCxnSpPr>
          <p:nvPr/>
        </p:nvCxnSpPr>
        <p:spPr>
          <a:xfrm rot="10800000" flipH="1">
            <a:off x="2392033" y="3010860"/>
            <a:ext cx="698007" cy="3949079"/>
          </a:xfrm>
          <a:prstGeom prst="bentConnector4">
            <a:avLst>
              <a:gd name="adj1" fmla="val -25974"/>
              <a:gd name="adj2" fmla="val 82056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Conector angulado 22"/>
          <p:cNvCxnSpPr>
            <a:stCxn id="8" idx="1"/>
          </p:cNvCxnSpPr>
          <p:nvPr/>
        </p:nvCxnSpPr>
        <p:spPr>
          <a:xfrm rot="10800000" flipH="1">
            <a:off x="4067498" y="3010859"/>
            <a:ext cx="441439" cy="3106128"/>
          </a:xfrm>
          <a:prstGeom prst="bentConnector4">
            <a:avLst>
              <a:gd name="adj1" fmla="val -51785"/>
              <a:gd name="adj2" fmla="val 78574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onector angulado 25"/>
          <p:cNvCxnSpPr>
            <a:stCxn id="9" idx="1"/>
          </p:cNvCxnSpPr>
          <p:nvPr/>
        </p:nvCxnSpPr>
        <p:spPr>
          <a:xfrm rot="10800000" flipH="1">
            <a:off x="5612518" y="3010860"/>
            <a:ext cx="204957" cy="2263177"/>
          </a:xfrm>
          <a:prstGeom prst="bentConnector4">
            <a:avLst>
              <a:gd name="adj1" fmla="val -111536"/>
              <a:gd name="adj2" fmla="val 7458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Conector angulado 28"/>
          <p:cNvCxnSpPr>
            <a:stCxn id="10" idx="1"/>
          </p:cNvCxnSpPr>
          <p:nvPr/>
        </p:nvCxnSpPr>
        <p:spPr>
          <a:xfrm rot="10800000" flipH="1">
            <a:off x="7086321" y="3162985"/>
            <a:ext cx="317881" cy="1268100"/>
          </a:xfrm>
          <a:prstGeom prst="bentConnector4">
            <a:avLst>
              <a:gd name="adj1" fmla="val -71914"/>
              <a:gd name="adj2" fmla="val 70261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Conector angulado 38"/>
          <p:cNvCxnSpPr>
            <a:stCxn id="11" idx="1"/>
          </p:cNvCxnSpPr>
          <p:nvPr/>
        </p:nvCxnSpPr>
        <p:spPr>
          <a:xfrm rot="10800000" flipH="1">
            <a:off x="8513372" y="3010860"/>
            <a:ext cx="551800" cy="593041"/>
          </a:xfrm>
          <a:prstGeom prst="bentConnector4">
            <a:avLst>
              <a:gd name="adj1" fmla="val -41428"/>
              <a:gd name="adj2" fmla="val 5079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CaixaDeTexto 41"/>
          <p:cNvSpPr txBox="1"/>
          <p:nvPr/>
        </p:nvSpPr>
        <p:spPr>
          <a:xfrm>
            <a:off x="13063210" y="5406875"/>
            <a:ext cx="2441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Configurações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cxnSp>
        <p:nvCxnSpPr>
          <p:cNvPr id="44" name="Conector angulado 43"/>
          <p:cNvCxnSpPr>
            <a:stCxn id="42" idx="0"/>
          </p:cNvCxnSpPr>
          <p:nvPr/>
        </p:nvCxnSpPr>
        <p:spPr>
          <a:xfrm rot="16200000" flipV="1">
            <a:off x="12382544" y="3505256"/>
            <a:ext cx="2373549" cy="1429689"/>
          </a:xfrm>
          <a:prstGeom prst="bentConnector3">
            <a:avLst>
              <a:gd name="adj1" fmla="val 14797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77909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analytics</a:t>
            </a:r>
            <a:endParaRPr lang="pt-B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funcional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146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dashboard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1691339" y="7220613"/>
            <a:ext cx="128669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É possível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adicionar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novos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dashboards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, reposicionar ou redimensionar os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objetos e atribuir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permissão ao usuário do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dashboard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176" y="1760972"/>
            <a:ext cx="8393298" cy="5412344"/>
          </a:xfrm>
          <a:ln>
            <a:solidFill>
              <a:schemeClr val="bg2"/>
            </a:solidFill>
          </a:ln>
        </p:spPr>
      </p:pic>
      <p:sp>
        <p:nvSpPr>
          <p:cNvPr id="5" name="Elipse 4"/>
          <p:cNvSpPr/>
          <p:nvPr/>
        </p:nvSpPr>
        <p:spPr>
          <a:xfrm>
            <a:off x="11921087" y="6093315"/>
            <a:ext cx="1080000" cy="1080000"/>
          </a:xfrm>
          <a:prstGeom prst="ellipse">
            <a:avLst/>
          </a:prstGeom>
          <a:solidFill>
            <a:srgbClr val="F15A22"/>
          </a:solidFill>
          <a:ln w="19050" cap="rnd">
            <a:noFill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386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DASHBOARD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45" y="1950269"/>
            <a:ext cx="9496336" cy="5443759"/>
          </a:xfrm>
          <a:ln>
            <a:solidFill>
              <a:schemeClr val="bg2"/>
            </a:solidFill>
          </a:ln>
        </p:spPr>
      </p:pic>
      <p:sp>
        <p:nvSpPr>
          <p:cNvPr id="6" name="Elipse 5"/>
          <p:cNvSpPr/>
          <p:nvPr/>
        </p:nvSpPr>
        <p:spPr>
          <a:xfrm>
            <a:off x="12534253" y="1567832"/>
            <a:ext cx="1080000" cy="1080000"/>
          </a:xfrm>
          <a:prstGeom prst="ellipse">
            <a:avLst/>
          </a:prstGeom>
          <a:solidFill>
            <a:srgbClr val="F15A22"/>
          </a:solidFill>
          <a:ln w="19050" cap="rnd">
            <a:noFill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3378245" y="7520152"/>
            <a:ext cx="9496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Adicionar relatórios e alterar o tipo de gráfico exibido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703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 smtClean="0"/>
              <a:t>relatórios</a:t>
            </a:r>
            <a:endParaRPr lang="pt-BR" b="1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mtClean="0"/>
              <a:t>4</a:t>
            </a:r>
            <a:endParaRPr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157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relatórios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884" y="2308113"/>
            <a:ext cx="9072229" cy="5364512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8" name="Elipse 7"/>
          <p:cNvSpPr/>
          <p:nvPr/>
        </p:nvSpPr>
        <p:spPr>
          <a:xfrm>
            <a:off x="14689221" y="6977385"/>
            <a:ext cx="1080000" cy="1080000"/>
          </a:xfrm>
          <a:prstGeom prst="ellipse">
            <a:avLst/>
          </a:prstGeom>
          <a:solidFill>
            <a:srgbClr val="F15A22"/>
          </a:solidFill>
          <a:ln w="19050" cap="rnd">
            <a:noFill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744538" y="3447087"/>
            <a:ext cx="56883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Fácil visualização de relatórios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Organização em pastas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Criação de relatórios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519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relatórios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46"/>
          <a:stretch/>
        </p:blipFill>
        <p:spPr>
          <a:xfrm>
            <a:off x="896521" y="3216707"/>
            <a:ext cx="7372767" cy="3389322"/>
          </a:xfrm>
          <a:ln>
            <a:solidFill>
              <a:schemeClr val="bg2"/>
            </a:solidFill>
          </a:ln>
        </p:spPr>
      </p:pic>
      <p:sp>
        <p:nvSpPr>
          <p:cNvPr id="6" name="CaixaDeTexto 5"/>
          <p:cNvSpPr txBox="1"/>
          <p:nvPr/>
        </p:nvSpPr>
        <p:spPr>
          <a:xfrm>
            <a:off x="9095874" y="2387600"/>
            <a:ext cx="6409239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Métricas / </a:t>
            </a:r>
            <a:r>
              <a:rPr lang="pt-BR" sz="2800" b="1" dirty="0" err="1" smtClean="0">
                <a:solidFill>
                  <a:srgbClr val="636463"/>
                </a:solidFill>
                <a:latin typeface="Trebuchet MS"/>
                <a:cs typeface="Trebuchet MS"/>
              </a:rPr>
              <a:t>What</a:t>
            </a:r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 / O que?</a:t>
            </a:r>
          </a:p>
          <a:p>
            <a:pPr>
              <a:lnSpc>
                <a:spcPct val="150000"/>
              </a:lnSpc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Trata-se do resultado que será exibido</a:t>
            </a:r>
          </a:p>
          <a:p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  <a:p>
            <a:pPr>
              <a:lnSpc>
                <a:spcPct val="150000"/>
              </a:lnSpc>
            </a:pPr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Atributos / </a:t>
            </a:r>
            <a:r>
              <a:rPr lang="pt-BR" sz="2800" b="1" dirty="0" err="1" smtClean="0">
                <a:solidFill>
                  <a:srgbClr val="636463"/>
                </a:solidFill>
                <a:latin typeface="Trebuchet MS"/>
                <a:cs typeface="Trebuchet MS"/>
              </a:rPr>
              <a:t>How</a:t>
            </a:r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 / Como?</a:t>
            </a:r>
          </a:p>
          <a:p>
            <a:pPr>
              <a:lnSpc>
                <a:spcPct val="150000"/>
              </a:lnSpc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Por linhas ou colunas, define-se os filtros e parâmetros para exibição dos dados. Também demonstra como o dado é segregado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088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relatórios</a:t>
            </a:r>
            <a:endParaRPr lang="pt-BR" dirty="0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013" y="1842852"/>
            <a:ext cx="10058400" cy="624067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6" name="CaixaDeTexto 15"/>
          <p:cNvSpPr txBox="1"/>
          <p:nvPr/>
        </p:nvSpPr>
        <p:spPr>
          <a:xfrm>
            <a:off x="923925" y="7429931"/>
            <a:ext cx="14760576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É possível alterar os dados de um relatório para adaptá-lo a novas necessidades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12793413" y="1330355"/>
            <a:ext cx="1080000" cy="1080000"/>
          </a:xfrm>
          <a:prstGeom prst="ellipse">
            <a:avLst/>
          </a:prstGeom>
          <a:solidFill>
            <a:srgbClr val="F15A22"/>
          </a:solidFill>
          <a:ln w="19050" cap="rnd">
            <a:noFill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245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9535333" y="3253863"/>
            <a:ext cx="5071679" cy="1340956"/>
          </a:xfrm>
        </p:spPr>
        <p:txBody>
          <a:bodyPr/>
          <a:lstStyle/>
          <a:p>
            <a:pPr algn="ctr"/>
            <a:r>
              <a:rPr lang="pt-BR" dirty="0" smtClean="0"/>
              <a:t>relatórios padrão fluig analytics</a:t>
            </a:r>
            <a:endParaRPr lang="pt-BR" dirty="0"/>
          </a:p>
        </p:txBody>
      </p:sp>
      <p:sp>
        <p:nvSpPr>
          <p:cNvPr id="8" name="Elipse 7"/>
          <p:cNvSpPr/>
          <p:nvPr/>
        </p:nvSpPr>
        <p:spPr>
          <a:xfrm>
            <a:off x="11261172" y="4961155"/>
            <a:ext cx="1620000" cy="1620000"/>
          </a:xfrm>
          <a:prstGeom prst="ellipse">
            <a:avLst/>
          </a:prstGeom>
          <a:solidFill>
            <a:schemeClr val="accent2"/>
          </a:solidFill>
          <a:ln w="19050" cap="rnd">
            <a:solidFill>
              <a:schemeClr val="accent1"/>
            </a:solidFill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7" name="Espaço Reservado para Conteúdo 6">
            <a:hlinkClick r:id="rId3"/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809" y="5231155"/>
            <a:ext cx="1096726" cy="1080000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5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err="1" smtClean="0"/>
              <a:t>manage</a:t>
            </a:r>
            <a:endParaRPr lang="pt-B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mtClean="0"/>
              <a:t>5</a:t>
            </a:r>
            <a:endParaRPr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927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Manage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811" y="2387600"/>
            <a:ext cx="8719302" cy="5155821"/>
          </a:xfrm>
          <a:ln>
            <a:solidFill>
              <a:schemeClr val="bg2"/>
            </a:solidFill>
          </a:ln>
        </p:spPr>
      </p:pic>
      <p:sp>
        <p:nvSpPr>
          <p:cNvPr id="6" name="Elipse 5"/>
          <p:cNvSpPr/>
          <p:nvPr/>
        </p:nvSpPr>
        <p:spPr>
          <a:xfrm>
            <a:off x="14833600" y="7003421"/>
            <a:ext cx="1080000" cy="1080000"/>
          </a:xfrm>
          <a:prstGeom prst="ellipse">
            <a:avLst/>
          </a:prstGeom>
          <a:solidFill>
            <a:srgbClr val="F15A22"/>
          </a:solidFill>
          <a:ln w="19050" cap="rnd">
            <a:noFill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825597" y="3356682"/>
            <a:ext cx="46597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alt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Data </a:t>
            </a:r>
          </a:p>
          <a:p>
            <a:pPr>
              <a:lnSpc>
                <a:spcPct val="150000"/>
              </a:lnSpc>
            </a:pPr>
            <a:r>
              <a:rPr lang="pt-BR" alt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É </a:t>
            </a:r>
            <a:r>
              <a:rPr lang="pt-BR" alt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possível visualizar conjuntos de dados além de criar métricas e variáveis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12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manage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269" y="1907059"/>
            <a:ext cx="9356561" cy="6112852"/>
          </a:xfrm>
          <a:ln>
            <a:solidFill>
              <a:schemeClr val="bg2"/>
            </a:solidFill>
          </a:ln>
        </p:spPr>
      </p:pic>
      <p:sp>
        <p:nvSpPr>
          <p:cNvPr id="6" name="CaixaDeTexto 5"/>
          <p:cNvSpPr txBox="1"/>
          <p:nvPr/>
        </p:nvSpPr>
        <p:spPr>
          <a:xfrm>
            <a:off x="1198179" y="2736610"/>
            <a:ext cx="471388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Upload </a:t>
            </a:r>
            <a:r>
              <a:rPr lang="pt-BR" sz="2800" b="1" dirty="0" err="1" smtClean="0">
                <a:solidFill>
                  <a:srgbClr val="636463"/>
                </a:solidFill>
                <a:latin typeface="Trebuchet MS"/>
                <a:cs typeface="Trebuchet MS"/>
              </a:rPr>
              <a:t>History</a:t>
            </a:r>
            <a:endParaRPr lang="pt-BR" sz="2800" b="1" dirty="0" smtClean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algn="r">
              <a:lnSpc>
                <a:spcPct val="150000"/>
              </a:lnSpc>
            </a:pP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algn="r">
              <a:lnSpc>
                <a:spcPct val="150000"/>
              </a:lnSpc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Esta página registra as últimas atualizações enviadas pelo fluig para o Data Set no Analytics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sp>
        <p:nvSpPr>
          <p:cNvPr id="7" name="Elipse 6"/>
          <p:cNvSpPr/>
          <p:nvPr/>
        </p:nvSpPr>
        <p:spPr>
          <a:xfrm>
            <a:off x="14833600" y="7055938"/>
            <a:ext cx="1080000" cy="1080000"/>
          </a:xfrm>
          <a:prstGeom prst="ellipse">
            <a:avLst/>
          </a:prstGeom>
          <a:solidFill>
            <a:srgbClr val="F15A22"/>
          </a:solidFill>
          <a:ln w="19050" cap="rnd">
            <a:noFill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426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analytics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0"/>
          </p:nvPr>
        </p:nvSpPr>
        <p:spPr>
          <a:xfrm>
            <a:off x="1703464" y="2211238"/>
            <a:ext cx="8851145" cy="5561162"/>
          </a:xfrm>
        </p:spPr>
        <p:txBody>
          <a:bodyPr/>
          <a:lstStyle/>
          <a:p>
            <a:pPr marL="0" indent="0">
              <a:lnSpc>
                <a:spcPts val="3600"/>
              </a:lnSpc>
              <a:buNone/>
            </a:pPr>
            <a:r>
              <a:rPr lang="pt-BR" dirty="0"/>
              <a:t>É a ferramenta responsável por transformar os dados brutos em informações gerenciais e úteis para tomada de </a:t>
            </a:r>
            <a:r>
              <a:rPr lang="pt-BR" dirty="0" smtClean="0"/>
              <a:t>decisões</a:t>
            </a:r>
          </a:p>
          <a:p>
            <a:pPr marL="0" indent="0">
              <a:lnSpc>
                <a:spcPts val="3600"/>
              </a:lnSpc>
              <a:buNone/>
            </a:pPr>
            <a:endParaRPr lang="pt-BR" dirty="0" smtClean="0"/>
          </a:p>
          <a:p>
            <a:pPr marL="0" indent="0">
              <a:lnSpc>
                <a:spcPts val="3600"/>
              </a:lnSpc>
              <a:buNone/>
            </a:pPr>
            <a:r>
              <a:rPr lang="pt-BR" dirty="0" smtClean="0"/>
              <a:t>O </a:t>
            </a:r>
            <a:r>
              <a:rPr lang="pt-BR" dirty="0"/>
              <a:t>Analytics fornece </a:t>
            </a:r>
            <a:r>
              <a:rPr lang="pt-BR" b="1" dirty="0"/>
              <a:t>visões globais</a:t>
            </a:r>
            <a:r>
              <a:rPr lang="pt-BR" dirty="0"/>
              <a:t>, atuais e históricas dos processos de negócio e dos principais recursos do </a:t>
            </a:r>
            <a:r>
              <a:rPr lang="pt-BR" dirty="0" smtClean="0"/>
              <a:t>fluig, </a:t>
            </a:r>
            <a:r>
              <a:rPr lang="pt-BR" dirty="0"/>
              <a:t>como processos, documentos e </a:t>
            </a:r>
            <a:r>
              <a:rPr lang="pt-BR" dirty="0" smtClean="0"/>
              <a:t>colaboração</a:t>
            </a:r>
          </a:p>
          <a:p>
            <a:pPr marL="0" indent="0">
              <a:lnSpc>
                <a:spcPts val="3600"/>
              </a:lnSpc>
              <a:buNone/>
            </a:pPr>
            <a:endParaRPr lang="pt-BR" dirty="0"/>
          </a:p>
          <a:p>
            <a:pPr marL="0" indent="0">
              <a:lnSpc>
                <a:spcPts val="3600"/>
              </a:lnSpc>
              <a:buNone/>
            </a:pPr>
            <a:r>
              <a:rPr lang="pt-BR" dirty="0" smtClean="0"/>
              <a:t>Está </a:t>
            </a:r>
            <a:r>
              <a:rPr lang="pt-BR" dirty="0"/>
              <a:t>disponível </a:t>
            </a:r>
            <a:r>
              <a:rPr lang="pt-BR" b="1" dirty="0"/>
              <a:t>apenas na nuvem</a:t>
            </a:r>
            <a:r>
              <a:rPr lang="pt-BR" dirty="0"/>
              <a:t>, o que garante que todo o processamento de novas informações e análise dos dados aconteça com grande </a:t>
            </a:r>
            <a:r>
              <a:rPr lang="pt-BR" dirty="0" smtClean="0"/>
              <a:t>escalabilidade</a:t>
            </a:r>
            <a:endParaRPr lang="pt-BR" dirty="0"/>
          </a:p>
          <a:p>
            <a:pPr marL="0" indent="0">
              <a:lnSpc>
                <a:spcPts val="3600"/>
              </a:lnSpc>
              <a:buNone/>
            </a:pP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609" y="2228819"/>
            <a:ext cx="5526000" cy="5526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922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Manage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1741027" y="3468343"/>
            <a:ext cx="6000378" cy="2699501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BR" altLang="pt-BR" dirty="0" smtClean="0"/>
              <a:t>Na opção </a:t>
            </a:r>
            <a:r>
              <a:rPr lang="pt-BR" altLang="pt-BR" b="1" dirty="0" err="1" smtClean="0"/>
              <a:t>Model</a:t>
            </a:r>
            <a:r>
              <a:rPr lang="pt-BR" altLang="pt-BR" b="1" dirty="0" smtClean="0"/>
              <a:t> </a:t>
            </a:r>
            <a:r>
              <a:rPr lang="pt-BR" altLang="pt-BR" dirty="0" smtClean="0"/>
              <a:t>é </a:t>
            </a:r>
            <a:r>
              <a:rPr lang="pt-BR" altLang="pt-BR" dirty="0"/>
              <a:t>exibido um </a:t>
            </a:r>
            <a:r>
              <a:rPr lang="pt-BR" altLang="pt-BR" b="1" dirty="0"/>
              <a:t>mapa</a:t>
            </a:r>
            <a:r>
              <a:rPr lang="pt-BR" altLang="pt-BR" dirty="0"/>
              <a:t> onde visualizamos como os dados </a:t>
            </a:r>
            <a:r>
              <a:rPr lang="pt-BR" altLang="pt-BR" dirty="0" smtClean="0"/>
              <a:t>se </a:t>
            </a:r>
            <a:r>
              <a:rPr lang="pt-BR" altLang="pt-BR" dirty="0"/>
              <a:t>relacionam a partir dos relatórios criados e exibidos no </a:t>
            </a:r>
            <a:r>
              <a:rPr lang="pt-BR" altLang="pt-BR" dirty="0" smtClean="0"/>
              <a:t>Dashboard</a:t>
            </a:r>
            <a:endParaRPr lang="pt-BR" alt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96" b="14945"/>
          <a:stretch/>
        </p:blipFill>
        <p:spPr>
          <a:xfrm>
            <a:off x="8126413" y="1889341"/>
            <a:ext cx="7378700" cy="5857503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315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Manage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877" y="2932386"/>
            <a:ext cx="8902236" cy="4731308"/>
          </a:xfrm>
          <a:ln>
            <a:solidFill>
              <a:schemeClr val="tx2"/>
            </a:solidFill>
          </a:ln>
        </p:spPr>
      </p:pic>
      <p:sp>
        <p:nvSpPr>
          <p:cNvPr id="8" name="CaixaDeTexto 7"/>
          <p:cNvSpPr txBox="1"/>
          <p:nvPr/>
        </p:nvSpPr>
        <p:spPr>
          <a:xfrm>
            <a:off x="2126035" y="2387600"/>
            <a:ext cx="4306296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b="1" dirty="0" err="1" smtClean="0">
                <a:solidFill>
                  <a:srgbClr val="636463"/>
                </a:solidFill>
                <a:latin typeface="Trebuchet MS"/>
                <a:cs typeface="Trebuchet MS"/>
              </a:rPr>
              <a:t>Projects</a:t>
            </a:r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 </a:t>
            </a:r>
            <a:r>
              <a:rPr lang="pt-BR" sz="2800" b="1" dirty="0" smtClean="0">
                <a:solidFill>
                  <a:srgbClr val="6364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pt-BR" sz="2800" b="1" dirty="0" err="1" smtClean="0">
                <a:solidFill>
                  <a:srgbClr val="636463"/>
                </a:solidFill>
                <a:latin typeface="Trebuchet MS"/>
                <a:cs typeface="Trebuchet MS"/>
              </a:rPr>
              <a:t>Users</a:t>
            </a:r>
            <a:endParaRPr lang="pt-BR" sz="2800" b="1" dirty="0" smtClean="0">
              <a:solidFill>
                <a:srgbClr val="636463"/>
              </a:solidFill>
              <a:latin typeface="Trebuchet MS"/>
              <a:cs typeface="Trebuchet MS"/>
            </a:endParaRPr>
          </a:p>
          <a:p>
            <a:endParaRPr lang="pt-BR" sz="2800" dirty="0" smtClean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Ativar usuários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Convidar usuários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Desativar usuários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Alterar permissão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pt-BR" sz="2400" dirty="0" smtClean="0">
                <a:solidFill>
                  <a:srgbClr val="636463"/>
                </a:solidFill>
                <a:latin typeface="Trebuchet MS"/>
                <a:cs typeface="Trebuchet MS"/>
              </a:rPr>
              <a:t>Administrar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pt-BR" sz="2400" dirty="0" smtClean="0">
                <a:solidFill>
                  <a:srgbClr val="636463"/>
                </a:solidFill>
                <a:latin typeface="Trebuchet MS"/>
                <a:cs typeface="Trebuchet MS"/>
              </a:rPr>
              <a:t>Editar</a:t>
            </a:r>
            <a:endParaRPr lang="pt-BR" sz="2400" dirty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pt-BR" sz="2400" dirty="0" smtClean="0">
                <a:solidFill>
                  <a:srgbClr val="636463"/>
                </a:solidFill>
                <a:latin typeface="Trebuchet MS"/>
                <a:cs typeface="Trebuchet MS"/>
              </a:rPr>
              <a:t>Visualizar</a:t>
            </a:r>
          </a:p>
        </p:txBody>
      </p:sp>
      <p:sp>
        <p:nvSpPr>
          <p:cNvPr id="9" name="Elipse 8"/>
          <p:cNvSpPr/>
          <p:nvPr/>
        </p:nvSpPr>
        <p:spPr>
          <a:xfrm>
            <a:off x="14814606" y="6939911"/>
            <a:ext cx="1080000" cy="1080000"/>
          </a:xfrm>
          <a:prstGeom prst="ellipse">
            <a:avLst/>
          </a:prstGeom>
          <a:solidFill>
            <a:srgbClr val="F15A22"/>
          </a:solidFill>
          <a:ln w="19050" cap="rnd">
            <a:noFill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300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usuários</a:t>
            </a:r>
            <a:endParaRPr lang="pt-BR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mtClean="0"/>
              <a:t>6</a:t>
            </a:r>
            <a:endParaRPr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205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usuários</a:t>
            </a:r>
            <a:endParaRPr lang="pt-BR" dirty="0"/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997"/>
          <a:stretch/>
        </p:blipFill>
        <p:spPr>
          <a:xfrm>
            <a:off x="2685744" y="2387600"/>
            <a:ext cx="10878162" cy="4218152"/>
          </a:xfrm>
          <a:ln>
            <a:solidFill>
              <a:schemeClr val="tx2"/>
            </a:solidFill>
          </a:ln>
        </p:spPr>
      </p:pic>
      <p:sp>
        <p:nvSpPr>
          <p:cNvPr id="10" name="CaixaDeTexto 9"/>
          <p:cNvSpPr txBox="1"/>
          <p:nvPr/>
        </p:nvSpPr>
        <p:spPr>
          <a:xfrm>
            <a:off x="3358182" y="6744607"/>
            <a:ext cx="9536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Alternar entre projetos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30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usuários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068" y="2715425"/>
            <a:ext cx="8501046" cy="4646793"/>
          </a:xfrm>
          <a:ln>
            <a:solidFill>
              <a:schemeClr val="tx2"/>
            </a:solidFill>
          </a:ln>
        </p:spPr>
      </p:pic>
      <p:sp>
        <p:nvSpPr>
          <p:cNvPr id="8" name="Elipse 7"/>
          <p:cNvSpPr/>
          <p:nvPr/>
        </p:nvSpPr>
        <p:spPr>
          <a:xfrm>
            <a:off x="14685692" y="6503001"/>
            <a:ext cx="1080000" cy="1080000"/>
          </a:xfrm>
          <a:prstGeom prst="ellipse">
            <a:avLst/>
          </a:prstGeom>
          <a:solidFill>
            <a:srgbClr val="F15A22"/>
          </a:solidFill>
          <a:ln w="19050" cap="rnd">
            <a:noFill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9" name="Espaço Reservado para Conteúdo 4"/>
          <p:cNvSpPr txBox="1">
            <a:spLocks/>
          </p:cNvSpPr>
          <p:nvPr/>
        </p:nvSpPr>
        <p:spPr>
          <a:xfrm>
            <a:off x="1072052" y="2715425"/>
            <a:ext cx="5801163" cy="4646793"/>
          </a:xfrm>
          <a:prstGeom prst="rect">
            <a:avLst/>
          </a:prstGeom>
        </p:spPr>
        <p:txBody>
          <a:bodyPr vert="horz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58595B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58595B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58595B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58595B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rgbClr val="58595B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408167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pt-BR" altLang="pt-BR" b="1" dirty="0" err="1" smtClean="0">
                <a:latin typeface="Trebuchet MS" pitchFamily="34" charset="0"/>
              </a:rPr>
              <a:t>Account</a:t>
            </a:r>
            <a:endParaRPr lang="pt-BR" altLang="pt-BR" b="1" dirty="0" smtClean="0">
              <a:latin typeface="Trebuchet MS" pitchFamily="34" charset="0"/>
            </a:endParaRPr>
          </a:p>
          <a:p>
            <a:pPr marL="0" indent="0" algn="just" defTabSz="408167" fontAlgn="auto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lang="pt-BR" altLang="pt-BR" b="1" dirty="0" smtClean="0">
              <a:latin typeface="Trebuchet MS" pitchFamily="34" charset="0"/>
            </a:endParaRPr>
          </a:p>
          <a:p>
            <a:pPr algn="just" defTabSz="408167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altLang="pt-BR" dirty="0" smtClean="0">
                <a:latin typeface="Trebuchet MS" pitchFamily="34" charset="0"/>
              </a:rPr>
              <a:t>Editar informações do usuário</a:t>
            </a:r>
          </a:p>
          <a:p>
            <a:pPr algn="just" defTabSz="408167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altLang="pt-BR" dirty="0" smtClean="0">
                <a:latin typeface="Trebuchet MS" pitchFamily="34" charset="0"/>
              </a:rPr>
              <a:t>Mudar a senha</a:t>
            </a:r>
          </a:p>
          <a:p>
            <a:pPr algn="just" defTabSz="408167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altLang="pt-BR" dirty="0" smtClean="0">
                <a:latin typeface="Trebuchet MS" pitchFamily="34" charset="0"/>
              </a:rPr>
              <a:t>Formato de numeração regional</a:t>
            </a:r>
          </a:p>
          <a:p>
            <a:pPr algn="just" defTabSz="408167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altLang="pt-BR" dirty="0" smtClean="0">
                <a:latin typeface="Trebuchet MS" pitchFamily="34" charset="0"/>
              </a:rPr>
              <a:t>Projetos ativos na conta</a:t>
            </a:r>
          </a:p>
          <a:p>
            <a:pPr algn="just" defTabSz="408167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altLang="pt-BR" dirty="0" smtClean="0">
                <a:latin typeface="Trebuchet MS" pitchFamily="34" charset="0"/>
              </a:rPr>
              <a:t>Remover conta</a:t>
            </a:r>
            <a:endParaRPr lang="pt-BR" altLang="pt-BR" dirty="0">
              <a:latin typeface="Trebuchet MS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047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 smtClean="0"/>
              <a:t>7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Integração fluig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831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Integração fluig x analytics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 smtClean="0"/>
              <a:t>Criação e configuração dos projetos fluig Analytics</a:t>
            </a:r>
          </a:p>
          <a:p>
            <a:pPr marL="0" indent="0">
              <a:buNone/>
            </a:pPr>
            <a:endParaRPr lang="pt-BR" dirty="0" smtClean="0"/>
          </a:p>
          <a:p>
            <a:r>
              <a:rPr lang="pt-BR" dirty="0" smtClean="0"/>
              <a:t>Abertura de chamado para o Suporte fluig</a:t>
            </a:r>
          </a:p>
          <a:p>
            <a:pPr lvl="1" indent="-342900">
              <a:buFontTx/>
              <a:buChar char="-"/>
            </a:pPr>
            <a:r>
              <a:rPr lang="pt-BR" dirty="0" smtClean="0"/>
              <a:t>Serão criados dois ambientes no Analytics, um de testes e outro de produção</a:t>
            </a:r>
          </a:p>
          <a:p>
            <a:pPr lvl="1" indent="-342900">
              <a:buFontTx/>
              <a:buChar char="-"/>
            </a:pP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 smtClean="0"/>
              <a:t>Cadastro de login/senha no fluig Analytics</a:t>
            </a:r>
          </a:p>
          <a:p>
            <a:pPr lvl="1" indent="-342900">
              <a:buFontTx/>
              <a:buChar char="-"/>
            </a:pPr>
            <a:endParaRPr lang="pt-BR" dirty="0"/>
          </a:p>
          <a:p>
            <a:r>
              <a:rPr lang="pt-BR" dirty="0" smtClean="0"/>
              <a:t>Configuração do projeto nos dados da empresa via </a:t>
            </a:r>
            <a:r>
              <a:rPr lang="pt-BR" b="1" dirty="0" smtClean="0"/>
              <a:t>wcmadmin</a:t>
            </a:r>
          </a:p>
          <a:p>
            <a:pPr marL="514350" indent="-514350">
              <a:buFont typeface="+mj-lt"/>
              <a:buAutoNum type="arabicPeriod"/>
            </a:pPr>
            <a:endParaRPr lang="pt-BR" b="1" dirty="0"/>
          </a:p>
          <a:p>
            <a:pPr marL="0" indent="0">
              <a:buNone/>
            </a:pPr>
            <a:r>
              <a:rPr lang="pt-BR" dirty="0" smtClean="0"/>
              <a:t>O servidor do fluig deverá </a:t>
            </a:r>
            <a:r>
              <a:rPr lang="pt-BR" dirty="0"/>
              <a:t>estar habilitado para comunicação na porta </a:t>
            </a:r>
            <a:r>
              <a:rPr lang="pt-BR" b="1" dirty="0"/>
              <a:t>443</a:t>
            </a:r>
            <a:r>
              <a:rPr lang="pt-BR" dirty="0"/>
              <a:t> </a:t>
            </a:r>
            <a:r>
              <a:rPr lang="pt-BR" dirty="0" smtClean="0"/>
              <a:t>para </a:t>
            </a:r>
            <a:r>
              <a:rPr lang="pt-BR" b="1" dirty="0" smtClean="0"/>
              <a:t>analytics.fluig.com </a:t>
            </a:r>
            <a:r>
              <a:rPr lang="pt-BR" dirty="0" smtClean="0"/>
              <a:t>para realizar o envio dos dados</a:t>
            </a:r>
          </a:p>
          <a:p>
            <a:pPr marL="514350" indent="-514350">
              <a:buFont typeface="+mj-lt"/>
              <a:buAutoNum type="arabicPeriod"/>
            </a:pP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591" y="6653048"/>
            <a:ext cx="720000" cy="720000"/>
          </a:xfrm>
          <a:prstGeom prst="rect">
            <a:avLst/>
          </a:prstGeom>
        </p:spPr>
      </p:pic>
      <p:sp>
        <p:nvSpPr>
          <p:cNvPr id="8" name="Elipse 7"/>
          <p:cNvSpPr/>
          <p:nvPr/>
        </p:nvSpPr>
        <p:spPr>
          <a:xfrm>
            <a:off x="13755120" y="6293048"/>
            <a:ext cx="1260000" cy="1260000"/>
          </a:xfrm>
          <a:prstGeom prst="ellipse">
            <a:avLst/>
          </a:prstGeom>
          <a:solidFill>
            <a:srgbClr val="A6CE39"/>
          </a:solidFill>
          <a:ln w="19050" cap="rnd">
            <a:noFill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7" name="Imagem 6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6428" y="6491048"/>
            <a:ext cx="877383" cy="864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6646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Integração fluig x analytics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32" b="6209"/>
          <a:stretch/>
        </p:blipFill>
        <p:spPr>
          <a:xfrm>
            <a:off x="7615259" y="2719606"/>
            <a:ext cx="7889854" cy="5100091"/>
          </a:xfrm>
          <a:ln>
            <a:solidFill>
              <a:schemeClr val="tx2"/>
            </a:solidFill>
          </a:ln>
        </p:spPr>
      </p:pic>
      <p:sp>
        <p:nvSpPr>
          <p:cNvPr id="6" name="CaixaDeTexto 5"/>
          <p:cNvSpPr txBox="1"/>
          <p:nvPr/>
        </p:nvSpPr>
        <p:spPr>
          <a:xfrm>
            <a:off x="1080102" y="2719606"/>
            <a:ext cx="6235098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Após integrar o fluig com o Analytics, </a:t>
            </a:r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dados </a:t>
            </a:r>
            <a:r>
              <a:rPr lang="pt-BR" sz="2800" b="1" dirty="0">
                <a:solidFill>
                  <a:srgbClr val="636463"/>
                </a:solidFill>
                <a:latin typeface="Trebuchet MS"/>
                <a:cs typeface="Trebuchet MS"/>
              </a:rPr>
              <a:t>novos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serão enviados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a cada 30 minutos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Para enviar dados previamente existentes no fluig, deve ser utilizado o </a:t>
            </a:r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Importador de dados históricos</a:t>
            </a:r>
            <a:endParaRPr lang="pt-BR" sz="2800" b="1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383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Importação de dados históricos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38" y="3304754"/>
            <a:ext cx="7418363" cy="2766629"/>
          </a:xfrm>
        </p:spPr>
      </p:pic>
      <p:sp>
        <p:nvSpPr>
          <p:cNvPr id="8" name="Elipse 7"/>
          <p:cNvSpPr/>
          <p:nvPr/>
        </p:nvSpPr>
        <p:spPr>
          <a:xfrm>
            <a:off x="478754" y="5354005"/>
            <a:ext cx="1080000" cy="1080000"/>
          </a:xfrm>
          <a:prstGeom prst="ellipse">
            <a:avLst/>
          </a:prstGeom>
          <a:solidFill>
            <a:srgbClr val="F15A22"/>
          </a:solidFill>
          <a:ln w="19050" cap="rnd">
            <a:noFill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8623738" y="2702910"/>
            <a:ext cx="68813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Pré-requisitos</a:t>
            </a:r>
          </a:p>
          <a:p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Acesso ao servidor onde o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fluig está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instalado (leitura)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fluig Analytics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habilitado e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configurado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Java 7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instalado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  <a:p>
            <a:endParaRPr lang="pt-BR" sz="2800" dirty="0" smtClean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sp>
        <p:nvSpPr>
          <p:cNvPr id="10" name="Elipse 9"/>
          <p:cNvSpPr/>
          <p:nvPr/>
        </p:nvSpPr>
        <p:spPr>
          <a:xfrm>
            <a:off x="13755120" y="6293048"/>
            <a:ext cx="1260000" cy="1260000"/>
          </a:xfrm>
          <a:prstGeom prst="ellipse">
            <a:avLst/>
          </a:prstGeom>
          <a:solidFill>
            <a:srgbClr val="A6CE39"/>
          </a:solidFill>
          <a:ln w="19050" cap="rnd">
            <a:noFill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11" name="Imagem 10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6428" y="6491048"/>
            <a:ext cx="877383" cy="864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810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Fluig Identity x fluig analytics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84717" y="2132964"/>
            <a:ext cx="12035780" cy="587311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BR" dirty="0" smtClean="0"/>
              <a:t>Vantagens da configuração do aplicativo </a:t>
            </a:r>
            <a:r>
              <a:rPr lang="pt-BR" dirty="0"/>
              <a:t>fluig Analytics no </a:t>
            </a:r>
            <a:r>
              <a:rPr lang="pt-BR" b="1" dirty="0"/>
              <a:t>fluig </a:t>
            </a:r>
            <a:r>
              <a:rPr lang="pt-BR" b="1" dirty="0" smtClean="0"/>
              <a:t>Identity:</a:t>
            </a:r>
          </a:p>
          <a:p>
            <a:pPr>
              <a:lnSpc>
                <a:spcPct val="150000"/>
              </a:lnSpc>
            </a:pPr>
            <a:r>
              <a:rPr lang="pt-BR" dirty="0" smtClean="0"/>
              <a:t>Acesso </a:t>
            </a:r>
            <a:r>
              <a:rPr lang="pt-BR" dirty="0"/>
              <a:t>fácil ao </a:t>
            </a:r>
            <a:r>
              <a:rPr lang="pt-BR" dirty="0" smtClean="0"/>
              <a:t>Analytics</a:t>
            </a:r>
          </a:p>
          <a:p>
            <a:pPr>
              <a:lnSpc>
                <a:spcPct val="150000"/>
              </a:lnSpc>
            </a:pPr>
            <a:r>
              <a:rPr lang="pt-BR" dirty="0"/>
              <a:t>U</a:t>
            </a:r>
            <a:r>
              <a:rPr lang="pt-BR" dirty="0" smtClean="0"/>
              <a:t>tilização </a:t>
            </a:r>
            <a:r>
              <a:rPr lang="pt-BR" dirty="0"/>
              <a:t>da widget Analytics no </a:t>
            </a:r>
            <a:r>
              <a:rPr lang="pt-BR" dirty="0" smtClean="0"/>
              <a:t>fluig</a:t>
            </a:r>
          </a:p>
          <a:p>
            <a:pPr>
              <a:lnSpc>
                <a:spcPct val="150000"/>
              </a:lnSpc>
            </a:pPr>
            <a:r>
              <a:rPr lang="pt-BR" dirty="0" smtClean="0"/>
              <a:t>Provisionamento </a:t>
            </a:r>
            <a:r>
              <a:rPr lang="pt-BR" dirty="0"/>
              <a:t>automático de usuários do Identity para o projeto </a:t>
            </a:r>
            <a:r>
              <a:rPr lang="pt-BR" dirty="0" smtClean="0"/>
              <a:t>da empresa no Analytics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É necessário abrir um chamado para o Suporte fluig solicitando a habilitação do aplicativo Analytics</a:t>
            </a:r>
            <a:endParaRPr lang="pt-BR" dirty="0"/>
          </a:p>
          <a:p>
            <a:pPr>
              <a:lnSpc>
                <a:spcPct val="150000"/>
              </a:lnSpc>
            </a:pPr>
            <a:endParaRPr lang="pt-BR" dirty="0" smtClean="0"/>
          </a:p>
        </p:txBody>
      </p:sp>
      <p:grpSp>
        <p:nvGrpSpPr>
          <p:cNvPr id="9" name="Grupo 8"/>
          <p:cNvGrpSpPr/>
          <p:nvPr/>
        </p:nvGrpSpPr>
        <p:grpSpPr>
          <a:xfrm>
            <a:off x="13784275" y="6455718"/>
            <a:ext cx="1440000" cy="1440000"/>
            <a:chOff x="13926167" y="6597616"/>
            <a:chExt cx="1440000" cy="1440000"/>
          </a:xfrm>
        </p:grpSpPr>
        <p:sp>
          <p:nvSpPr>
            <p:cNvPr id="6" name="Elipse 5"/>
            <p:cNvSpPr/>
            <p:nvPr/>
          </p:nvSpPr>
          <p:spPr>
            <a:xfrm>
              <a:off x="13926167" y="6597616"/>
              <a:ext cx="1440000" cy="1440000"/>
            </a:xfrm>
            <a:prstGeom prst="ellipse">
              <a:avLst/>
            </a:prstGeom>
            <a:solidFill>
              <a:srgbClr val="A6CE39"/>
            </a:solidFill>
            <a:ln w="19050" cap="rnd">
              <a:noFill/>
              <a:rou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  <p:pic>
          <p:nvPicPr>
            <p:cNvPr id="5" name="Imagem 4">
              <a:hlinkClick r:id="rId3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7804" y="6777616"/>
              <a:ext cx="1096726" cy="1080000"/>
            </a:xfrm>
            <a:prstGeom prst="rect">
              <a:avLst/>
            </a:prstGeom>
          </p:spPr>
        </p:pic>
      </p:grpSp>
      <p:pic>
        <p:nvPicPr>
          <p:cNvPr id="8" name="Imagem 7"/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080" y="6283665"/>
            <a:ext cx="720000" cy="72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2445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de cantos arredondados 5"/>
          <p:cNvSpPr/>
          <p:nvPr/>
        </p:nvSpPr>
        <p:spPr>
          <a:xfrm>
            <a:off x="6012136" y="2387599"/>
            <a:ext cx="3279228" cy="5667375"/>
          </a:xfrm>
          <a:prstGeom prst="roundRect">
            <a:avLst/>
          </a:prstGeom>
          <a:solidFill>
            <a:schemeClr val="bg1"/>
          </a:solidFill>
          <a:ln w="76200" cap="rnd">
            <a:solidFill>
              <a:srgbClr val="FAA61A"/>
            </a:solidFill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analytics</a:t>
            </a: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995" y="4249287"/>
            <a:ext cx="1869510" cy="1944000"/>
          </a:xfrm>
          <a:prstGeom prst="rect">
            <a:avLst/>
          </a:prstGeom>
        </p:spPr>
      </p:pic>
      <p:pic>
        <p:nvPicPr>
          <p:cNvPr id="48" name="Imagem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48" y="3780605"/>
            <a:ext cx="2880000" cy="2880000"/>
          </a:xfrm>
          <a:prstGeom prst="rect">
            <a:avLst/>
          </a:prstGeom>
        </p:spPr>
      </p:pic>
      <p:sp>
        <p:nvSpPr>
          <p:cNvPr id="50" name="Retângulo 49"/>
          <p:cNvSpPr/>
          <p:nvPr/>
        </p:nvSpPr>
        <p:spPr>
          <a:xfrm>
            <a:off x="4177862" y="3780605"/>
            <a:ext cx="1834274" cy="3108926"/>
          </a:xfrm>
          <a:prstGeom prst="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13500000" scaled="1"/>
            <a:tileRect/>
          </a:gradFill>
          <a:ln w="19050" cap="rnd">
            <a:noFill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5" name="Retângulo de cantos arredondados 4"/>
          <p:cNvSpPr/>
          <p:nvPr/>
        </p:nvSpPr>
        <p:spPr>
          <a:xfrm>
            <a:off x="898634" y="2387600"/>
            <a:ext cx="3279228" cy="5667375"/>
          </a:xfrm>
          <a:prstGeom prst="roundRect">
            <a:avLst/>
          </a:prstGeom>
          <a:noFill/>
          <a:ln w="76200" cap="rnd">
            <a:solidFill>
              <a:srgbClr val="DEDC00"/>
            </a:solidFill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51" name="Imagem 50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605" y="4681287"/>
            <a:ext cx="986788" cy="1080000"/>
          </a:xfrm>
          <a:prstGeom prst="rect">
            <a:avLst/>
          </a:prstGeom>
        </p:spPr>
      </p:pic>
      <p:sp>
        <p:nvSpPr>
          <p:cNvPr id="52" name="CaixaDeTexto 51"/>
          <p:cNvSpPr txBox="1"/>
          <p:nvPr/>
        </p:nvSpPr>
        <p:spPr>
          <a:xfrm>
            <a:off x="4303986" y="5785939"/>
            <a:ext cx="1576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 smtClean="0">
                <a:solidFill>
                  <a:schemeClr val="bg2"/>
                </a:solidFill>
                <a:latin typeface="Trebuchet MS"/>
                <a:cs typeface="Trebuchet MS"/>
              </a:rPr>
              <a:t>Canal Seguro</a:t>
            </a:r>
            <a:endParaRPr lang="pt-BR" sz="1800" b="1" dirty="0">
              <a:solidFill>
                <a:schemeClr val="bg2"/>
              </a:solidFill>
              <a:latin typeface="Trebuchet MS"/>
              <a:cs typeface="Trebuchet MS"/>
            </a:endParaRPr>
          </a:p>
        </p:txBody>
      </p:sp>
      <p:pic>
        <p:nvPicPr>
          <p:cNvPr id="53" name="Imagem 52"/>
          <p:cNvPicPr>
            <a:picLocks noChangeAspect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765" y="2387599"/>
            <a:ext cx="903493" cy="900000"/>
          </a:xfrm>
          <a:prstGeom prst="rect">
            <a:avLst/>
          </a:prstGeom>
        </p:spPr>
      </p:pic>
      <p:pic>
        <p:nvPicPr>
          <p:cNvPr id="54" name="Imagem 53"/>
          <p:cNvPicPr>
            <a:picLocks noChangeAspect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511" y="4370043"/>
            <a:ext cx="900000" cy="900000"/>
          </a:xfrm>
          <a:prstGeom prst="rect">
            <a:avLst/>
          </a:prstGeom>
        </p:spPr>
      </p:pic>
      <p:pic>
        <p:nvPicPr>
          <p:cNvPr id="55" name="Imagem 5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459" y="6352487"/>
            <a:ext cx="872103" cy="900000"/>
          </a:xfrm>
          <a:prstGeom prst="rect">
            <a:avLst/>
          </a:prstGeom>
        </p:spPr>
      </p:pic>
      <p:sp>
        <p:nvSpPr>
          <p:cNvPr id="56" name="CaixaDeTexto 55"/>
          <p:cNvSpPr txBox="1"/>
          <p:nvPr/>
        </p:nvSpPr>
        <p:spPr>
          <a:xfrm>
            <a:off x="11691374" y="2360546"/>
            <a:ext cx="32319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Gráficos e Indicadores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sp>
        <p:nvSpPr>
          <p:cNvPr id="57" name="CaixaDeTexto 56"/>
          <p:cNvSpPr txBox="1"/>
          <p:nvPr/>
        </p:nvSpPr>
        <p:spPr>
          <a:xfrm>
            <a:off x="11691373" y="4349312"/>
            <a:ext cx="32319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Dashboards personalizados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sp>
        <p:nvSpPr>
          <p:cNvPr id="58" name="CaixaDeTexto 57"/>
          <p:cNvSpPr txBox="1"/>
          <p:nvPr/>
        </p:nvSpPr>
        <p:spPr>
          <a:xfrm>
            <a:off x="11691373" y="6109989"/>
            <a:ext cx="35538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Visualização de gargalos e avaliação de custos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685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Widgets analytics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113" y="2558608"/>
            <a:ext cx="9180000" cy="5356816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7" name="Elipse 6"/>
          <p:cNvSpPr/>
          <p:nvPr/>
        </p:nvSpPr>
        <p:spPr>
          <a:xfrm>
            <a:off x="5785113" y="7201278"/>
            <a:ext cx="1080000" cy="1080000"/>
          </a:xfrm>
          <a:prstGeom prst="ellipse">
            <a:avLst/>
          </a:prstGeom>
          <a:solidFill>
            <a:srgbClr val="F15A22"/>
          </a:solidFill>
          <a:ln w="19050" cap="rnd">
            <a:noFill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858037" y="3362649"/>
            <a:ext cx="5197076" cy="1952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Copie a URI (ou o código HTML) do relatório que deseja incluir na página do fluig: </a:t>
            </a:r>
          </a:p>
        </p:txBody>
      </p:sp>
      <p:pic>
        <p:nvPicPr>
          <p:cNvPr id="9" name="Imagem 8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534" y="4807880"/>
            <a:ext cx="438667" cy="43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1415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Widgets analytics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088" y="2899527"/>
            <a:ext cx="8405399" cy="4904813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8" name="CaixaDeTexto 7"/>
          <p:cNvSpPr txBox="1"/>
          <p:nvPr/>
        </p:nvSpPr>
        <p:spPr>
          <a:xfrm>
            <a:off x="1582732" y="3031568"/>
            <a:ext cx="510184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Adicione a widget Analytics a um slot da página e informe a </a:t>
            </a:r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URI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 do relatório</a:t>
            </a:r>
          </a:p>
          <a:p>
            <a:pPr algn="just">
              <a:lnSpc>
                <a:spcPct val="150000"/>
              </a:lnSpc>
            </a:pP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algn="just">
              <a:lnSpc>
                <a:spcPct val="150000"/>
              </a:lnSpc>
            </a:pPr>
            <a:r>
              <a:rPr lang="pt-BR" sz="2400" dirty="0" smtClean="0">
                <a:solidFill>
                  <a:srgbClr val="636463"/>
                </a:solidFill>
                <a:latin typeface="Trebuchet MS"/>
                <a:cs typeface="Trebuchet MS"/>
              </a:rPr>
              <a:t>O código HTML do gráfico também pode ser embutido na widget Editor de conteúdo</a:t>
            </a:r>
            <a:endParaRPr lang="pt-BR" sz="24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6837430" y="7092450"/>
            <a:ext cx="1080000" cy="1080000"/>
          </a:xfrm>
          <a:prstGeom prst="ellipse">
            <a:avLst/>
          </a:prstGeom>
          <a:solidFill>
            <a:srgbClr val="F15A22"/>
          </a:solidFill>
          <a:ln w="19050" cap="rnd">
            <a:noFill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66" y="6102328"/>
            <a:ext cx="864000" cy="864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30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8884920" y="3759282"/>
            <a:ext cx="5836920" cy="1625436"/>
          </a:xfrm>
        </p:spPr>
        <p:txBody>
          <a:bodyPr>
            <a:normAutofit/>
          </a:bodyPr>
          <a:lstStyle/>
          <a:p>
            <a:pPr algn="ctr"/>
            <a:r>
              <a:rPr lang="pt-BR" sz="6000" dirty="0" smtClean="0"/>
              <a:t>MÃOS à OBRA!</a:t>
            </a:r>
            <a:endParaRPr lang="pt-BR" sz="6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479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 de fixação - analytics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14350" indent="-51435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tabLst>
                <a:tab pos="361950" algn="l"/>
              </a:tabLst>
            </a:pPr>
            <a:r>
              <a:rPr lang="pt-BR" dirty="0" smtClean="0">
                <a:latin typeface="Trebuchet MS" pitchFamily="34" charset="0"/>
              </a:rPr>
              <a:t>Crie </a:t>
            </a:r>
            <a:r>
              <a:rPr lang="pt-BR" dirty="0">
                <a:latin typeface="Trebuchet MS" pitchFamily="34" charset="0"/>
              </a:rPr>
              <a:t>um </a:t>
            </a:r>
            <a:r>
              <a:rPr lang="pt-BR" b="1" dirty="0">
                <a:latin typeface="Trebuchet MS" pitchFamily="34" charset="0"/>
              </a:rPr>
              <a:t>menu lateral esquerdo </a:t>
            </a:r>
            <a:r>
              <a:rPr lang="pt-BR" dirty="0">
                <a:latin typeface="Trebuchet MS" pitchFamily="34" charset="0"/>
              </a:rPr>
              <a:t>para acessar os gráficos do </a:t>
            </a:r>
            <a:r>
              <a:rPr lang="pt-BR" dirty="0" smtClean="0">
                <a:latin typeface="Trebuchet MS" pitchFamily="34" charset="0"/>
              </a:rPr>
              <a:t>Analytics</a:t>
            </a:r>
          </a:p>
          <a:p>
            <a:pPr marL="514350" indent="-51435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tabLst>
                <a:tab pos="361950" algn="l"/>
              </a:tabLst>
            </a:pPr>
            <a:endParaRPr lang="pt-BR" dirty="0" smtClean="0">
              <a:latin typeface="Trebuchet MS" pitchFamily="34" charset="0"/>
            </a:endParaRPr>
          </a:p>
          <a:p>
            <a:pPr marL="514350" indent="-51435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tabLst>
                <a:tab pos="361950" algn="l"/>
              </a:tabLst>
            </a:pPr>
            <a:r>
              <a:rPr lang="pt-BR" dirty="0" smtClean="0">
                <a:latin typeface="Trebuchet MS" pitchFamily="34" charset="0"/>
              </a:rPr>
              <a:t>Acesse </a:t>
            </a:r>
            <a:r>
              <a:rPr lang="pt-BR" dirty="0">
                <a:latin typeface="Trebuchet MS" pitchFamily="34" charset="0"/>
              </a:rPr>
              <a:t>a visualização de edição de um gráfico e altere o </a:t>
            </a:r>
            <a:r>
              <a:rPr lang="pt-BR" b="1" dirty="0">
                <a:latin typeface="Trebuchet MS" pitchFamily="34" charset="0"/>
              </a:rPr>
              <a:t>layout</a:t>
            </a:r>
            <a:r>
              <a:rPr lang="pt-BR" dirty="0">
                <a:latin typeface="Trebuchet MS" pitchFamily="34" charset="0"/>
              </a:rPr>
              <a:t> do </a:t>
            </a:r>
            <a:r>
              <a:rPr lang="pt-BR" dirty="0" smtClean="0">
                <a:latin typeface="Trebuchet MS" pitchFamily="34" charset="0"/>
              </a:rPr>
              <a:t>mesmo</a:t>
            </a:r>
          </a:p>
          <a:p>
            <a:pPr marL="514350" indent="-51435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tabLst>
                <a:tab pos="361950" algn="l"/>
              </a:tabLst>
            </a:pPr>
            <a:endParaRPr lang="pt-BR" dirty="0" smtClean="0">
              <a:latin typeface="Trebuchet MS" pitchFamily="34" charset="0"/>
            </a:endParaRPr>
          </a:p>
          <a:p>
            <a:pPr marL="514350" indent="-51435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tabLst>
                <a:tab pos="361950" algn="l"/>
              </a:tabLst>
            </a:pPr>
            <a:r>
              <a:rPr lang="pt-BR" dirty="0" smtClean="0">
                <a:latin typeface="Trebuchet MS" pitchFamily="34" charset="0"/>
              </a:rPr>
              <a:t>Identifique </a:t>
            </a:r>
            <a:r>
              <a:rPr lang="pt-BR" dirty="0">
                <a:latin typeface="Trebuchet MS" pitchFamily="34" charset="0"/>
              </a:rPr>
              <a:t>quais são as formas de </a:t>
            </a:r>
            <a:r>
              <a:rPr lang="pt-BR" b="1" dirty="0">
                <a:latin typeface="Trebuchet MS" pitchFamily="34" charset="0"/>
              </a:rPr>
              <a:t>exportação</a:t>
            </a:r>
            <a:r>
              <a:rPr lang="pt-BR" dirty="0">
                <a:latin typeface="Trebuchet MS" pitchFamily="34" charset="0"/>
              </a:rPr>
              <a:t> dos dados de um </a:t>
            </a:r>
            <a:r>
              <a:rPr lang="pt-BR" dirty="0" smtClean="0">
                <a:latin typeface="Trebuchet MS" pitchFamily="34" charset="0"/>
              </a:rPr>
              <a:t>dashboards</a:t>
            </a:r>
            <a:endParaRPr lang="pt-BR" dirty="0">
              <a:latin typeface="Trebuchet MS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210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 de fixação - analytics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pt-BR" dirty="0" smtClean="0"/>
              <a:t>Adicione um gráfico à uma página do fluig utilizando a widgets Analytics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endParaRPr lang="pt-BR" dirty="0"/>
          </a:p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pt-BR" dirty="0" smtClean="0"/>
              <a:t>Convide um outro usuário para </a:t>
            </a:r>
            <a:r>
              <a:rPr lang="pt-BR" b="1" dirty="0" smtClean="0"/>
              <a:t>visualizar</a:t>
            </a:r>
            <a:r>
              <a:rPr lang="pt-BR" dirty="0" smtClean="0"/>
              <a:t> os dashboards do Analytics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933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366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11870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exemplos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04" y="2869884"/>
            <a:ext cx="1079236" cy="1080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149" y="4752844"/>
            <a:ext cx="1019947" cy="1080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77" y="6635805"/>
            <a:ext cx="1004291" cy="1080000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2427890" y="3148274"/>
            <a:ext cx="3090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Processos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427889" y="5031234"/>
            <a:ext cx="3090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Documentos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427889" y="6914194"/>
            <a:ext cx="3090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Colaboração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sp>
        <p:nvSpPr>
          <p:cNvPr id="11" name="Texto explicativo retangular 10"/>
          <p:cNvSpPr/>
          <p:nvPr/>
        </p:nvSpPr>
        <p:spPr>
          <a:xfrm>
            <a:off x="5168679" y="2620900"/>
            <a:ext cx="3817666" cy="1486795"/>
          </a:xfrm>
          <a:prstGeom prst="wedgeRectCallout">
            <a:avLst>
              <a:gd name="adj1" fmla="val -73284"/>
              <a:gd name="adj2" fmla="val 5240"/>
            </a:avLst>
          </a:prstGeom>
          <a:ln>
            <a:solidFill>
              <a:srgbClr val="A6CE3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2000" dirty="0" smtClean="0">
                <a:solidFill>
                  <a:srgbClr val="58595B"/>
                </a:solidFill>
                <a:latin typeface="Trebuchet MS"/>
                <a:cs typeface="Trebuchet MS"/>
              </a:rPr>
              <a:t> TOP 5 SOLICITAÇÕES</a:t>
            </a:r>
          </a:p>
          <a:p>
            <a:r>
              <a:rPr lang="pt-BR" sz="2000" dirty="0" smtClean="0">
                <a:solidFill>
                  <a:srgbClr val="58595B"/>
                </a:solidFill>
                <a:latin typeface="Trebuchet MS"/>
                <a:cs typeface="Trebuchet MS"/>
              </a:rPr>
              <a:t> USUÁRIOS QUE MAIS SOLICITAM</a:t>
            </a:r>
            <a:endParaRPr lang="pt-BR" sz="2000" dirty="0">
              <a:solidFill>
                <a:srgbClr val="58595B"/>
              </a:solidFill>
              <a:latin typeface="Trebuchet MS"/>
              <a:cs typeface="Trebuchet MS"/>
            </a:endParaRPr>
          </a:p>
        </p:txBody>
      </p:sp>
      <p:sp>
        <p:nvSpPr>
          <p:cNvPr id="12" name="Texto explicativo retangular 11"/>
          <p:cNvSpPr/>
          <p:nvPr/>
        </p:nvSpPr>
        <p:spPr>
          <a:xfrm>
            <a:off x="5168679" y="4396989"/>
            <a:ext cx="3817666" cy="1486795"/>
          </a:xfrm>
          <a:prstGeom prst="wedgeRectCallout">
            <a:avLst>
              <a:gd name="adj1" fmla="val -65961"/>
              <a:gd name="adj2" fmla="val 10542"/>
            </a:avLst>
          </a:prstGeom>
          <a:ln>
            <a:solidFill>
              <a:srgbClr val="A6CE3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2400" dirty="0" smtClean="0">
                <a:solidFill>
                  <a:srgbClr val="58595B"/>
                </a:solidFill>
                <a:latin typeface="Trebuchet MS"/>
                <a:cs typeface="Trebuchet MS"/>
              </a:rPr>
              <a:t> </a:t>
            </a:r>
            <a:r>
              <a:rPr lang="pt-BR" sz="2000" dirty="0" smtClean="0">
                <a:solidFill>
                  <a:srgbClr val="58595B"/>
                </a:solidFill>
                <a:latin typeface="Trebuchet MS"/>
                <a:cs typeface="Trebuchet MS"/>
              </a:rPr>
              <a:t>DOCUMENTOS MAIS POPULARES</a:t>
            </a:r>
          </a:p>
          <a:p>
            <a:r>
              <a:rPr lang="pt-BR" sz="2000" dirty="0">
                <a:solidFill>
                  <a:srgbClr val="58595B"/>
                </a:solidFill>
                <a:latin typeface="Trebuchet MS"/>
                <a:cs typeface="Trebuchet MS"/>
              </a:rPr>
              <a:t> </a:t>
            </a:r>
            <a:r>
              <a:rPr lang="pt-BR" sz="2000" dirty="0" smtClean="0">
                <a:solidFill>
                  <a:srgbClr val="58595B"/>
                </a:solidFill>
                <a:latin typeface="Trebuchet MS"/>
                <a:cs typeface="Trebuchet MS"/>
              </a:rPr>
              <a:t>HISTÓRICO DE ACESSOS</a:t>
            </a:r>
            <a:endParaRPr lang="pt-BR" sz="2000" dirty="0">
              <a:solidFill>
                <a:srgbClr val="58595B"/>
              </a:solidFill>
              <a:latin typeface="Trebuchet MS"/>
              <a:cs typeface="Trebuchet MS"/>
            </a:endParaRPr>
          </a:p>
        </p:txBody>
      </p:sp>
      <p:sp>
        <p:nvSpPr>
          <p:cNvPr id="13" name="Texto explicativo retangular 12"/>
          <p:cNvSpPr/>
          <p:nvPr/>
        </p:nvSpPr>
        <p:spPr>
          <a:xfrm>
            <a:off x="5168679" y="6273660"/>
            <a:ext cx="3817666" cy="1486795"/>
          </a:xfrm>
          <a:prstGeom prst="wedgeRectCallout">
            <a:avLst>
              <a:gd name="adj1" fmla="val -64164"/>
              <a:gd name="adj2" fmla="val 7362"/>
            </a:avLst>
          </a:prstGeom>
          <a:ln>
            <a:solidFill>
              <a:srgbClr val="A6CE3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2400" dirty="0" smtClean="0">
                <a:solidFill>
                  <a:srgbClr val="58595B"/>
                </a:solidFill>
                <a:latin typeface="Trebuchet MS"/>
                <a:cs typeface="Trebuchet MS"/>
              </a:rPr>
              <a:t> </a:t>
            </a:r>
            <a:r>
              <a:rPr lang="pt-BR" sz="2000" dirty="0" smtClean="0">
                <a:solidFill>
                  <a:srgbClr val="58595B"/>
                </a:solidFill>
                <a:latin typeface="Trebuchet MS"/>
                <a:cs typeface="Trebuchet MS"/>
              </a:rPr>
              <a:t>COMUNIDADES POPULARES</a:t>
            </a:r>
          </a:p>
          <a:p>
            <a:r>
              <a:rPr lang="pt-BR" sz="2000" dirty="0" smtClean="0">
                <a:solidFill>
                  <a:srgbClr val="58595B"/>
                </a:solidFill>
                <a:latin typeface="Trebuchet MS"/>
                <a:cs typeface="Trebuchet MS"/>
              </a:rPr>
              <a:t> VOLUME DE POSTS</a:t>
            </a:r>
          </a:p>
          <a:p>
            <a:r>
              <a:rPr lang="pt-BR" sz="2000" dirty="0" smtClean="0">
                <a:solidFill>
                  <a:srgbClr val="58595B"/>
                </a:solidFill>
                <a:latin typeface="Trebuchet MS"/>
                <a:cs typeface="Trebuchet MS"/>
              </a:rPr>
              <a:t> USUÁRIOS ATIVOS</a:t>
            </a:r>
            <a:endParaRPr lang="pt-BR" sz="2000" dirty="0">
              <a:solidFill>
                <a:srgbClr val="58595B"/>
              </a:solidFill>
              <a:latin typeface="Trebuchet MS"/>
              <a:cs typeface="Trebuchet MS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65"/>
          <a:stretch/>
        </p:blipFill>
        <p:spPr>
          <a:xfrm>
            <a:off x="9841041" y="1713090"/>
            <a:ext cx="5549741" cy="189600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041" y="6102105"/>
            <a:ext cx="4537675" cy="185191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041" y="3788335"/>
            <a:ext cx="3213917" cy="2133972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7" name="CaixaDeTexto 16"/>
          <p:cNvSpPr txBox="1"/>
          <p:nvPr/>
        </p:nvSpPr>
        <p:spPr>
          <a:xfrm>
            <a:off x="13317804" y="4455848"/>
            <a:ext cx="1566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tx2"/>
                </a:solidFill>
                <a:latin typeface="Trebuchet MS"/>
                <a:cs typeface="Trebuchet MS"/>
              </a:rPr>
              <a:t>Visões</a:t>
            </a:r>
            <a:endParaRPr lang="pt-BR" b="1" dirty="0">
              <a:solidFill>
                <a:schemeClr val="tx2"/>
              </a:solidFill>
              <a:latin typeface="Trebuchet MS"/>
              <a:cs typeface="Trebuchet MS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2427889" y="2075758"/>
            <a:ext cx="1566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schemeClr val="tx2"/>
                </a:solidFill>
                <a:latin typeface="Trebuchet MS"/>
                <a:cs typeface="Trebuchet MS"/>
              </a:rPr>
              <a:t>Dados</a:t>
            </a:r>
            <a:endParaRPr lang="pt-BR" b="1" dirty="0">
              <a:solidFill>
                <a:schemeClr val="tx2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191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fluig Analytics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84718" y="2132964"/>
            <a:ext cx="12366854" cy="587311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BR" dirty="0">
                <a:latin typeface="Trebuchet MS" pitchFamily="34" charset="0"/>
              </a:rPr>
              <a:t>O fluig Analytics é uma solução de </a:t>
            </a:r>
            <a:r>
              <a:rPr lang="pt-BR" b="1" dirty="0" smtClean="0">
                <a:latin typeface="Trebuchet MS" pitchFamily="34" charset="0"/>
              </a:rPr>
              <a:t>Business Analytics</a:t>
            </a:r>
            <a:r>
              <a:rPr lang="pt-BR" dirty="0" smtClean="0">
                <a:latin typeface="Trebuchet MS" pitchFamily="34" charset="0"/>
              </a:rPr>
              <a:t> </a:t>
            </a:r>
            <a:r>
              <a:rPr lang="pt-BR" dirty="0">
                <a:latin typeface="Trebuchet MS" pitchFamily="34" charset="0"/>
              </a:rPr>
              <a:t>desenvolvida para clientes fluig, com conectores nativos para  as </a:t>
            </a:r>
            <a:r>
              <a:rPr lang="pt-BR" b="1" dirty="0" smtClean="0">
                <a:latin typeface="Trebuchet MS" pitchFamily="34" charset="0"/>
              </a:rPr>
              <a:t>principais </a:t>
            </a:r>
            <a:r>
              <a:rPr lang="pt-BR" dirty="0" smtClean="0">
                <a:latin typeface="Trebuchet MS" pitchFamily="34" charset="0"/>
              </a:rPr>
              <a:t>linhas </a:t>
            </a:r>
            <a:r>
              <a:rPr lang="pt-BR" dirty="0">
                <a:latin typeface="Trebuchet MS" pitchFamily="34" charset="0"/>
              </a:rPr>
              <a:t>de </a:t>
            </a:r>
            <a:r>
              <a:rPr lang="pt-BR" dirty="0" smtClean="0">
                <a:latin typeface="Trebuchet MS" pitchFamily="34" charset="0"/>
              </a:rPr>
              <a:t>produto</a:t>
            </a:r>
          </a:p>
          <a:p>
            <a:pPr marL="0" indent="0">
              <a:lnSpc>
                <a:spcPct val="150000"/>
              </a:lnSpc>
              <a:buNone/>
            </a:pPr>
            <a:endParaRPr lang="pt-BR" dirty="0">
              <a:latin typeface="Trebuchet MS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pt-BR" dirty="0" smtClean="0">
                <a:latin typeface="Trebuchet MS" pitchFamily="34" charset="0"/>
              </a:rPr>
              <a:t>O fluig suporta funcionalidades avançadas do Analytics, como a criação de dashboards e </a:t>
            </a:r>
            <a:r>
              <a:rPr lang="pt-BR" dirty="0" err="1" smtClean="0">
                <a:latin typeface="Trebuchet MS" pitchFamily="34" charset="0"/>
              </a:rPr>
              <a:t>views</a:t>
            </a:r>
            <a:r>
              <a:rPr lang="pt-BR" dirty="0" smtClean="0">
                <a:latin typeface="Trebuchet MS" pitchFamily="34" charset="0"/>
              </a:rPr>
              <a:t> para acompanhamento de indicadores</a:t>
            </a:r>
          </a:p>
          <a:p>
            <a:pPr marL="0" indent="0">
              <a:lnSpc>
                <a:spcPct val="150000"/>
              </a:lnSpc>
              <a:buNone/>
            </a:pPr>
            <a:endParaRPr lang="pt-BR" dirty="0">
              <a:latin typeface="Trebuchet MS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pt-BR" dirty="0" smtClean="0">
                <a:latin typeface="Trebuchet MS" pitchFamily="34" charset="0"/>
              </a:rPr>
              <a:t>O fluig Analytics é para uso </a:t>
            </a:r>
            <a:r>
              <a:rPr lang="pt-BR" b="1" dirty="0" smtClean="0">
                <a:latin typeface="Trebuchet MS" pitchFamily="34" charset="0"/>
              </a:rPr>
              <a:t>exclusivo</a:t>
            </a:r>
            <a:r>
              <a:rPr lang="pt-BR" dirty="0" smtClean="0">
                <a:latin typeface="Trebuchet MS" pitchFamily="34" charset="0"/>
              </a:rPr>
              <a:t> de dados do fluig</a:t>
            </a:r>
            <a:endParaRPr lang="pt-BR" dirty="0">
              <a:latin typeface="Trebuchet MS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231" y="6343653"/>
            <a:ext cx="835423" cy="72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3310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smtClean="0"/>
              <a:t>1</a:t>
            </a:r>
            <a:endParaRPr lang="pt-B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Modelo de dados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771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Modelo de dados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26034" y="2529205"/>
            <a:ext cx="12707565" cy="204279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BR" dirty="0"/>
              <a:t>Construído em uma plataforma de nível mundial, </a:t>
            </a:r>
            <a:r>
              <a:rPr lang="pt-BR" b="1" dirty="0"/>
              <a:t>100% na </a:t>
            </a:r>
            <a:r>
              <a:rPr lang="pt-BR" b="1" dirty="0" smtClean="0"/>
              <a:t>nuvem </a:t>
            </a:r>
            <a:r>
              <a:rPr lang="pt-BR" dirty="0" smtClean="0"/>
              <a:t>(</a:t>
            </a:r>
            <a:r>
              <a:rPr lang="pt-BR" dirty="0" err="1" smtClean="0"/>
              <a:t>SaaS</a:t>
            </a:r>
            <a:r>
              <a:rPr lang="pt-BR" dirty="0" smtClean="0"/>
              <a:t>)</a:t>
            </a:r>
            <a:r>
              <a:rPr lang="pt-BR" b="1" dirty="0" smtClean="0"/>
              <a:t> </a:t>
            </a:r>
            <a:r>
              <a:rPr lang="pt-BR" dirty="0"/>
              <a:t>e acessível de qualquer dispositivo móvel, possui uma incrível usabilidade e pode ser implantado em poucos </a:t>
            </a:r>
            <a:r>
              <a:rPr lang="pt-BR" dirty="0" smtClean="0"/>
              <a:t>dias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014" y="4930697"/>
            <a:ext cx="1666252" cy="1080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868" y="4930697"/>
            <a:ext cx="1072381" cy="1080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8850" y="4930697"/>
            <a:ext cx="1299545" cy="1080000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2518495" y="6124961"/>
            <a:ext cx="28072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636463"/>
                </a:solidFill>
                <a:latin typeface="Trebuchet MS"/>
                <a:cs typeface="Trebuchet MS"/>
              </a:rPr>
              <a:t>Colaboração</a:t>
            </a:r>
          </a:p>
          <a:p>
            <a:pPr algn="ctr"/>
            <a:r>
              <a:rPr lang="pt-BR" sz="2400" dirty="0" smtClean="0">
                <a:solidFill>
                  <a:srgbClr val="636463"/>
                </a:solidFill>
                <a:latin typeface="Trebuchet MS"/>
                <a:cs typeface="Trebuchet MS"/>
              </a:rPr>
              <a:t>Relacionamento</a:t>
            </a:r>
          </a:p>
          <a:p>
            <a:pPr algn="ctr"/>
            <a:r>
              <a:rPr lang="pt-BR" sz="2400" dirty="0" smtClean="0">
                <a:solidFill>
                  <a:srgbClr val="636463"/>
                </a:solidFill>
                <a:latin typeface="Trebuchet MS"/>
                <a:cs typeface="Trebuchet MS"/>
              </a:rPr>
              <a:t>Produtividade</a:t>
            </a:r>
          </a:p>
          <a:p>
            <a:pPr algn="ctr"/>
            <a:r>
              <a:rPr lang="pt-BR" sz="2400" dirty="0" smtClean="0">
                <a:solidFill>
                  <a:srgbClr val="636463"/>
                </a:solidFill>
                <a:latin typeface="Trebuchet MS"/>
                <a:cs typeface="Trebuchet MS"/>
              </a:rPr>
              <a:t>Controle</a:t>
            </a:r>
            <a:endParaRPr lang="pt-BR" sz="24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6670099" y="6078794"/>
            <a:ext cx="29639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636463"/>
                </a:solidFill>
                <a:latin typeface="Trebuchet MS"/>
                <a:cs typeface="Trebuchet MS"/>
              </a:rPr>
              <a:t>Analytics conectado com o ERP</a:t>
            </a:r>
            <a:endParaRPr lang="pt-BR" sz="24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10266631" y="6124961"/>
            <a:ext cx="3863982" cy="156966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636463"/>
                </a:solidFill>
                <a:latin typeface="Trebuchet MS"/>
                <a:cs typeface="Trebuchet MS"/>
              </a:rPr>
              <a:t>Mobilidade / Usabilidade</a:t>
            </a:r>
          </a:p>
          <a:p>
            <a:pPr algn="ctr"/>
            <a:r>
              <a:rPr lang="pt-BR" sz="2400" dirty="0" smtClean="0">
                <a:solidFill>
                  <a:srgbClr val="636463"/>
                </a:solidFill>
                <a:latin typeface="Trebuchet MS"/>
                <a:cs typeface="Trebuchet MS"/>
              </a:rPr>
              <a:t>Velocidade na Implantação</a:t>
            </a:r>
          </a:p>
          <a:p>
            <a:pPr algn="ctr"/>
            <a:r>
              <a:rPr lang="pt-BR" sz="2400" dirty="0" smtClean="0">
                <a:solidFill>
                  <a:srgbClr val="636463"/>
                </a:solidFill>
                <a:latin typeface="Trebuchet MS"/>
                <a:cs typeface="Trebuchet MS"/>
              </a:rPr>
              <a:t>Integração com ERP TOTVS</a:t>
            </a:r>
          </a:p>
          <a:p>
            <a:pPr algn="ctr"/>
            <a:r>
              <a:rPr lang="pt-BR" sz="2400" dirty="0" smtClean="0">
                <a:solidFill>
                  <a:srgbClr val="636463"/>
                </a:solidFill>
                <a:latin typeface="Trebuchet MS"/>
                <a:cs typeface="Trebuchet MS"/>
              </a:rPr>
              <a:t>100% Cloud</a:t>
            </a:r>
            <a:endParaRPr lang="pt-BR" sz="24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39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Modelo de dados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035" y="2103818"/>
            <a:ext cx="1299545" cy="1080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355" y="6227379"/>
            <a:ext cx="1273225" cy="1080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035" y="3739922"/>
            <a:ext cx="1112178" cy="1080000"/>
          </a:xfrm>
          <a:prstGeom prst="rect">
            <a:avLst/>
          </a:prstGeom>
        </p:spPr>
      </p:pic>
      <p:sp>
        <p:nvSpPr>
          <p:cNvPr id="6" name="Chave esquerda 5"/>
          <p:cNvSpPr/>
          <p:nvPr/>
        </p:nvSpPr>
        <p:spPr>
          <a:xfrm>
            <a:off x="3767955" y="2013604"/>
            <a:ext cx="472965" cy="1260428"/>
          </a:xfrm>
          <a:prstGeom prst="leftBrace">
            <a:avLst>
              <a:gd name="adj1" fmla="val 111667"/>
              <a:gd name="adj2" fmla="val 50667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have esquerda 6"/>
          <p:cNvSpPr/>
          <p:nvPr/>
        </p:nvSpPr>
        <p:spPr>
          <a:xfrm>
            <a:off x="3736424" y="3870427"/>
            <a:ext cx="472965" cy="1260428"/>
          </a:xfrm>
          <a:prstGeom prst="leftBrace">
            <a:avLst>
              <a:gd name="adj1" fmla="val 111667"/>
              <a:gd name="adj2" fmla="val 50667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have esquerda 7"/>
          <p:cNvSpPr/>
          <p:nvPr/>
        </p:nvSpPr>
        <p:spPr>
          <a:xfrm>
            <a:off x="3736423" y="5668163"/>
            <a:ext cx="472965" cy="2649869"/>
          </a:xfrm>
          <a:prstGeom prst="leftBrace">
            <a:avLst>
              <a:gd name="adj1" fmla="val 111667"/>
              <a:gd name="adj2" fmla="val 50667"/>
            </a:avLst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4445876" y="2013604"/>
            <a:ext cx="10026869" cy="1260428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3200" b="1" dirty="0">
                <a:latin typeface="Trebuchet MS" panose="020B0603020202020204" pitchFamily="34" charset="0"/>
              </a:rPr>
              <a:t>FLUIG ANALYTICS</a:t>
            </a:r>
          </a:p>
          <a:p>
            <a:pPr algn="ctr"/>
            <a:r>
              <a:rPr lang="pt-BR" sz="2400" dirty="0" smtClean="0">
                <a:latin typeface="Trebuchet MS" panose="020B0603020202020204" pitchFamily="34" charset="0"/>
              </a:rPr>
              <a:t>Data </a:t>
            </a:r>
            <a:r>
              <a:rPr lang="pt-BR" sz="2400" dirty="0" err="1" smtClean="0">
                <a:latin typeface="Trebuchet MS" panose="020B0603020202020204" pitchFamily="34" charset="0"/>
              </a:rPr>
              <a:t>Warehouse</a:t>
            </a:r>
            <a:r>
              <a:rPr lang="pt-BR" sz="2400" dirty="0" smtClean="0">
                <a:latin typeface="Trebuchet MS" panose="020B0603020202020204" pitchFamily="34" charset="0"/>
              </a:rPr>
              <a:t> </a:t>
            </a:r>
            <a:r>
              <a:rPr lang="pt-BR" sz="2400" dirty="0">
                <a:latin typeface="Trebuchet MS" panose="020B0603020202020204" pitchFamily="34" charset="0"/>
              </a:rPr>
              <a:t>| Análise | Visualização de Dados | Colaboração</a:t>
            </a:r>
          </a:p>
        </p:txBody>
      </p:sp>
      <p:sp>
        <p:nvSpPr>
          <p:cNvPr id="10" name="Retângulo 9"/>
          <p:cNvSpPr/>
          <p:nvPr/>
        </p:nvSpPr>
        <p:spPr>
          <a:xfrm>
            <a:off x="4445875" y="3870427"/>
            <a:ext cx="10026869" cy="1260428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3200" b="1" dirty="0">
                <a:latin typeface="Trebuchet MS" panose="020B0603020202020204" pitchFamily="34" charset="0"/>
              </a:rPr>
              <a:t>FLUIG </a:t>
            </a:r>
            <a:r>
              <a:rPr lang="pt-BR" sz="3200" b="1" dirty="0" smtClean="0">
                <a:latin typeface="Trebuchet MS" panose="020B0603020202020204" pitchFamily="34" charset="0"/>
              </a:rPr>
              <a:t>SMART DATA</a:t>
            </a:r>
            <a:endParaRPr lang="pt-BR" sz="3200" b="1" dirty="0">
              <a:latin typeface="Trebuchet MS" panose="020B0603020202020204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1560786" y="7299432"/>
            <a:ext cx="21756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Extratores</a:t>
            </a:r>
          </a:p>
          <a:p>
            <a:pPr algn="ctr"/>
            <a:r>
              <a:rPr lang="pt-BR" sz="2000" dirty="0" smtClean="0">
                <a:solidFill>
                  <a:srgbClr val="636463"/>
                </a:solidFill>
                <a:latin typeface="Trebuchet MS"/>
                <a:cs typeface="Trebuchet MS"/>
              </a:rPr>
              <a:t>(Local)</a:t>
            </a:r>
            <a:endParaRPr lang="pt-BR" sz="20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1687988" y="4812294"/>
            <a:ext cx="21756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err="1" smtClean="0">
                <a:solidFill>
                  <a:srgbClr val="636463"/>
                </a:solidFill>
                <a:latin typeface="Trebuchet MS"/>
                <a:cs typeface="Trebuchet MS"/>
              </a:rPr>
              <a:t>Stage</a:t>
            </a:r>
            <a:r>
              <a:rPr lang="pt-BR" sz="24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 </a:t>
            </a:r>
            <a:r>
              <a:rPr lang="pt-BR" sz="2400" b="1" dirty="0" err="1" smtClean="0">
                <a:solidFill>
                  <a:srgbClr val="636463"/>
                </a:solidFill>
                <a:latin typeface="Trebuchet MS"/>
                <a:cs typeface="Trebuchet MS"/>
              </a:rPr>
              <a:t>Area</a:t>
            </a:r>
            <a:endParaRPr lang="pt-BR" sz="2400" b="1" dirty="0" smtClean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algn="ctr"/>
            <a:r>
              <a:rPr lang="pt-BR" sz="2000" dirty="0" smtClean="0">
                <a:solidFill>
                  <a:srgbClr val="636463"/>
                </a:solidFill>
                <a:latin typeface="Trebuchet MS"/>
                <a:cs typeface="Trebuchet MS"/>
              </a:rPr>
              <a:t>(Local)</a:t>
            </a:r>
            <a:endParaRPr lang="pt-BR" sz="20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068" y="5881289"/>
            <a:ext cx="662498" cy="900000"/>
          </a:xfrm>
          <a:prstGeom prst="rect">
            <a:avLst/>
          </a:prstGeom>
        </p:spPr>
      </p:pic>
      <p:sp>
        <p:nvSpPr>
          <p:cNvPr id="18" name="CaixaDeTexto 17"/>
          <p:cNvSpPr txBox="1"/>
          <p:nvPr/>
        </p:nvSpPr>
        <p:spPr>
          <a:xfrm>
            <a:off x="5537648" y="7489175"/>
            <a:ext cx="14753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ERP </a:t>
            </a:r>
            <a:br>
              <a:rPr lang="pt-BR" sz="2000" b="1" dirty="0" smtClean="0">
                <a:solidFill>
                  <a:srgbClr val="636463"/>
                </a:solidFill>
                <a:latin typeface="Trebuchet MS"/>
                <a:cs typeface="Trebuchet MS"/>
              </a:rPr>
            </a:br>
            <a:r>
              <a:rPr lang="pt-BR" sz="20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TOTVS</a:t>
            </a:r>
            <a:endParaRPr lang="pt-BR" sz="2000" b="1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sp>
        <p:nvSpPr>
          <p:cNvPr id="24" name="Seta em curva para a esquerda 23"/>
          <p:cNvSpPr/>
          <p:nvPr/>
        </p:nvSpPr>
        <p:spPr>
          <a:xfrm flipV="1">
            <a:off x="6822600" y="6361788"/>
            <a:ext cx="599090" cy="1452058"/>
          </a:xfrm>
          <a:prstGeom prst="curvedLeftArrow">
            <a:avLst/>
          </a:prstGeom>
          <a:solidFill>
            <a:schemeClr val="accent1"/>
          </a:solidFill>
          <a:ln w="19050" cap="rnd">
            <a:noFill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27" name="Seta em curva para a esquerda 26"/>
          <p:cNvSpPr/>
          <p:nvPr/>
        </p:nvSpPr>
        <p:spPr>
          <a:xfrm rot="10800000" flipV="1">
            <a:off x="5089050" y="6407744"/>
            <a:ext cx="599090" cy="1452058"/>
          </a:xfrm>
          <a:prstGeom prst="curvedLeftArrow">
            <a:avLst/>
          </a:prstGeom>
          <a:solidFill>
            <a:schemeClr val="accent1"/>
          </a:solidFill>
          <a:ln w="19050" cap="rnd">
            <a:noFill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7409800" y="6781289"/>
            <a:ext cx="1119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rgbClr val="636463"/>
                </a:solidFill>
                <a:latin typeface="Trebuchet MS"/>
                <a:cs typeface="Trebuchet MS"/>
              </a:rPr>
              <a:t>Retorna dados</a:t>
            </a:r>
            <a:endParaRPr lang="pt-BR" sz="20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4059625" y="6887762"/>
            <a:ext cx="1119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rgbClr val="636463"/>
                </a:solidFill>
                <a:latin typeface="Trebuchet MS"/>
                <a:cs typeface="Trebuchet MS"/>
              </a:rPr>
              <a:t>Solicita</a:t>
            </a:r>
            <a:endParaRPr lang="pt-BR" sz="20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sp>
        <p:nvSpPr>
          <p:cNvPr id="34" name="CaixaDeTexto 33"/>
          <p:cNvSpPr txBox="1"/>
          <p:nvPr/>
        </p:nvSpPr>
        <p:spPr>
          <a:xfrm>
            <a:off x="10570746" y="6487652"/>
            <a:ext cx="14753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ERP TOTVS</a:t>
            </a:r>
            <a:endParaRPr lang="pt-BR" sz="2400" b="1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sp>
        <p:nvSpPr>
          <p:cNvPr id="35" name="Seta para a direita 34"/>
          <p:cNvSpPr/>
          <p:nvPr/>
        </p:nvSpPr>
        <p:spPr>
          <a:xfrm rot="16200000">
            <a:off x="6089875" y="5322497"/>
            <a:ext cx="504000" cy="288000"/>
          </a:xfrm>
          <a:prstGeom prst="right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36" name="Seta para a direita 35"/>
          <p:cNvSpPr/>
          <p:nvPr/>
        </p:nvSpPr>
        <p:spPr>
          <a:xfrm rot="16200000">
            <a:off x="10786438" y="5637792"/>
            <a:ext cx="1044000" cy="288000"/>
          </a:xfrm>
          <a:prstGeom prst="right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38" name="Seta para a direita 37"/>
          <p:cNvSpPr/>
          <p:nvPr/>
        </p:nvSpPr>
        <p:spPr>
          <a:xfrm rot="16200000">
            <a:off x="9379312" y="3424548"/>
            <a:ext cx="288000" cy="288000"/>
          </a:xfrm>
          <a:prstGeom prst="right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39" name="Seta para a direita 38"/>
          <p:cNvSpPr/>
          <p:nvPr/>
        </p:nvSpPr>
        <p:spPr>
          <a:xfrm rot="16200000">
            <a:off x="11025841" y="3451922"/>
            <a:ext cx="288000" cy="288000"/>
          </a:xfrm>
          <a:prstGeom prst="right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40" name="Seta para a direita 39"/>
          <p:cNvSpPr/>
          <p:nvPr/>
        </p:nvSpPr>
        <p:spPr>
          <a:xfrm rot="16200000">
            <a:off x="7732784" y="3451922"/>
            <a:ext cx="288000" cy="288000"/>
          </a:xfrm>
          <a:prstGeom prst="right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11510201" y="5894682"/>
            <a:ext cx="1061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smtClean="0">
                <a:solidFill>
                  <a:schemeClr val="accent5">
                    <a:lumMod val="75000"/>
                  </a:schemeClr>
                </a:solidFill>
                <a:latin typeface="Trebuchet MS"/>
                <a:cs typeface="Trebuchet MS"/>
              </a:rPr>
              <a:t>Dados</a:t>
            </a:r>
            <a:endParaRPr lang="pt-BR" sz="2000" b="1" dirty="0">
              <a:solidFill>
                <a:schemeClr val="accent5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42" name="CaixaDeTexto 41"/>
          <p:cNvSpPr txBox="1"/>
          <p:nvPr/>
        </p:nvSpPr>
        <p:spPr>
          <a:xfrm>
            <a:off x="6522944" y="5359115"/>
            <a:ext cx="1061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smtClean="0">
                <a:solidFill>
                  <a:schemeClr val="accent5">
                    <a:lumMod val="75000"/>
                  </a:schemeClr>
                </a:solidFill>
                <a:latin typeface="Trebuchet MS"/>
                <a:cs typeface="Trebuchet MS"/>
              </a:rPr>
              <a:t>Dados</a:t>
            </a:r>
            <a:endParaRPr lang="pt-BR" sz="2000" b="1" dirty="0">
              <a:solidFill>
                <a:schemeClr val="accent5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9033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8" grpId="0" animBg="1"/>
      <p:bldP spid="39" grpId="0" animBg="1"/>
      <p:bldP spid="4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46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SLIDES_STAND BY">
  <a:themeElements>
    <a:clrScheme name="Fluig_Theme">
      <a:dk1>
        <a:srgbClr val="58595B"/>
      </a:dk1>
      <a:lt1>
        <a:srgbClr val="FFFFFF"/>
      </a:lt1>
      <a:dk2>
        <a:srgbClr val="A7A9AC"/>
      </a:dk2>
      <a:lt2>
        <a:srgbClr val="D1D3D4"/>
      </a:lt2>
      <a:accent1>
        <a:srgbClr val="ED145B"/>
      </a:accent1>
      <a:accent2>
        <a:srgbClr val="F15A22"/>
      </a:accent2>
      <a:accent3>
        <a:srgbClr val="FAA61A"/>
      </a:accent3>
      <a:accent4>
        <a:srgbClr val="FFCC00"/>
      </a:accent4>
      <a:accent5>
        <a:srgbClr val="A6CE39"/>
      </a:accent5>
      <a:accent6>
        <a:srgbClr val="454544"/>
      </a:accent6>
      <a:hlink>
        <a:srgbClr val="F15A22"/>
      </a:hlink>
      <a:folHlink>
        <a:srgbClr val="58595B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0.xml><?xml version="1.0" encoding="utf-8"?>
<a:theme xmlns:a="http://schemas.openxmlformats.org/drawingml/2006/main" name="1_SEPARATA_CINZ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1.xml><?xml version="1.0" encoding="utf-8"?>
<a:theme xmlns:a="http://schemas.openxmlformats.org/drawingml/2006/main" name="1_SEPARATA_VERMELH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pleno_red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15A22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pleno_re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_SEPARATA_LARANJ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gradiente_red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15A22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gradiente_re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_SEPARATA_AMAREL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4.xml><?xml version="1.0" encoding="utf-8"?>
<a:theme xmlns:a="http://schemas.openxmlformats.org/drawingml/2006/main" name="1_SEPARATA_VERDE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gradiente_green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gradiente_gree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_SEPARATA_VERDE_2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6.xml><?xml version="1.0" encoding="utf-8"?>
<a:theme xmlns:a="http://schemas.openxmlformats.org/drawingml/2006/main" name="FLUIDOS_COLORIDOS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7.xml><?xml version="1.0" encoding="utf-8"?>
<a:theme xmlns:a="http://schemas.openxmlformats.org/drawingml/2006/main" name="VÍDEO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all_white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all_wh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ENCERRAMENTO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9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ABERTURA">
  <a:themeElements>
    <a:clrScheme name="Fluig_Theme">
      <a:dk1>
        <a:srgbClr val="58595B"/>
      </a:dk1>
      <a:lt1>
        <a:srgbClr val="FFFFFF"/>
      </a:lt1>
      <a:dk2>
        <a:srgbClr val="A7A9AC"/>
      </a:dk2>
      <a:lt2>
        <a:srgbClr val="D1D3D4"/>
      </a:lt2>
      <a:accent1>
        <a:srgbClr val="ED145B"/>
      </a:accent1>
      <a:accent2>
        <a:srgbClr val="F15A22"/>
      </a:accent2>
      <a:accent3>
        <a:srgbClr val="FAA61A"/>
      </a:accent3>
      <a:accent4>
        <a:srgbClr val="FFCC00"/>
      </a:accent4>
      <a:accent5>
        <a:srgbClr val="A6CE39"/>
      </a:accent5>
      <a:accent6>
        <a:srgbClr val="454544"/>
      </a:accent6>
      <a:hlink>
        <a:srgbClr val="F15A22"/>
      </a:hlink>
      <a:folHlink>
        <a:srgbClr val="58595B"/>
      </a:folHlink>
    </a:clrScheme>
    <a:fontScheme name="capa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cap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SLIDES_CONTEÚDOS">
  <a:themeElements>
    <a:clrScheme name="Fluig_Theme">
      <a:dk1>
        <a:srgbClr val="58595B"/>
      </a:dk1>
      <a:lt1>
        <a:srgbClr val="FFFFFF"/>
      </a:lt1>
      <a:dk2>
        <a:srgbClr val="A7A9AC"/>
      </a:dk2>
      <a:lt2>
        <a:srgbClr val="D1D3D4"/>
      </a:lt2>
      <a:accent1>
        <a:srgbClr val="ED145B"/>
      </a:accent1>
      <a:accent2>
        <a:srgbClr val="F15A22"/>
      </a:accent2>
      <a:accent3>
        <a:srgbClr val="FAA61A"/>
      </a:accent3>
      <a:accent4>
        <a:srgbClr val="FFCC00"/>
      </a:accent4>
      <a:accent5>
        <a:srgbClr val="A6CE39"/>
      </a:accent5>
      <a:accent6>
        <a:srgbClr val="454544"/>
      </a:accent6>
      <a:hlink>
        <a:srgbClr val="F15A22"/>
      </a:hlink>
      <a:folHlink>
        <a:srgbClr val="5859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SEPARATA_CINZ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SEPARATA_VERMELH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pleno_red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15A22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pleno_re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SEPARATA_LARANJ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gradiente_red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15A22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gradiente_re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SEPARATA_AMAREL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SEPARATA_VERDE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gradiente_green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gradiente_gree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SEPARATA_VERDE_2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Template_fluig</Template>
  <TotalTime>0</TotalTime>
  <Words>1674</Words>
  <Application>Microsoft Office PowerPoint</Application>
  <PresentationFormat>Personalizar</PresentationFormat>
  <Paragraphs>278</Paragraphs>
  <Slides>46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19</vt:i4>
      </vt:variant>
      <vt:variant>
        <vt:lpstr>Títulos de slides</vt:lpstr>
      </vt:variant>
      <vt:variant>
        <vt:i4>46</vt:i4>
      </vt:variant>
    </vt:vector>
  </HeadingPairs>
  <TitlesOfParts>
    <vt:vector size="75" baseType="lpstr">
      <vt:lpstr>Arial</vt:lpstr>
      <vt:lpstr>Calibri</vt:lpstr>
      <vt:lpstr>Gill Sans Light</vt:lpstr>
      <vt:lpstr>Open Sans Bold</vt:lpstr>
      <vt:lpstr>Open Sans Light</vt:lpstr>
      <vt:lpstr>Open Sans Semibold</vt:lpstr>
      <vt:lpstr>Tahoma</vt:lpstr>
      <vt:lpstr>Trebuchet MS</vt:lpstr>
      <vt:lpstr>ヒラギノ角ゴ ProN W3</vt:lpstr>
      <vt:lpstr>ヒラギノ角ゴ ProN W6</vt:lpstr>
      <vt:lpstr>SLIDES_STAND BY</vt:lpstr>
      <vt:lpstr>ABERTURA</vt:lpstr>
      <vt:lpstr>SLIDES_CONTEÚDOS</vt:lpstr>
      <vt:lpstr>SEPARATA_CINZA</vt:lpstr>
      <vt:lpstr>SEPARATA_VERMELHA</vt:lpstr>
      <vt:lpstr>SEPARATA_LARANJA</vt:lpstr>
      <vt:lpstr>SEPARATA_AMARELA</vt:lpstr>
      <vt:lpstr>SEPARATA_VERDE</vt:lpstr>
      <vt:lpstr>SEPARATA_VERDE_2</vt:lpstr>
      <vt:lpstr>1_SEPARATA_CINZA</vt:lpstr>
      <vt:lpstr>1_SEPARATA_VERMELHA</vt:lpstr>
      <vt:lpstr>1_SEPARATA_LARANJA</vt:lpstr>
      <vt:lpstr>1_SEPARATA_AMARELA</vt:lpstr>
      <vt:lpstr>1_SEPARATA_VERDE</vt:lpstr>
      <vt:lpstr>1_SEPARATA_VERDE_2</vt:lpstr>
      <vt:lpstr>FLUIDOS_COLORIDOS</vt:lpstr>
      <vt:lpstr>VÍDEO</vt:lpstr>
      <vt:lpstr>ENCERRAMENTO</vt:lpstr>
      <vt:lpstr>Custom Design</vt:lpstr>
      <vt:lpstr>Apresentação do PowerPoint</vt:lpstr>
      <vt:lpstr>analytics</vt:lpstr>
      <vt:lpstr>analytics</vt:lpstr>
      <vt:lpstr>analytics</vt:lpstr>
      <vt:lpstr>exemplos</vt:lpstr>
      <vt:lpstr>O que é fluig Analytics</vt:lpstr>
      <vt:lpstr>Apresentação do PowerPoint</vt:lpstr>
      <vt:lpstr>Modelo de dados</vt:lpstr>
      <vt:lpstr>Modelo de dados</vt:lpstr>
      <vt:lpstr>Apresentação do PowerPoint</vt:lpstr>
      <vt:lpstr>Conceitos de bi</vt:lpstr>
      <vt:lpstr>Conceitos de bi</vt:lpstr>
      <vt:lpstr>Conceitos de bi</vt:lpstr>
      <vt:lpstr>Estrutura de dados</vt:lpstr>
      <vt:lpstr>Estrutura de dados</vt:lpstr>
      <vt:lpstr>Apresentação do PowerPoint</vt:lpstr>
      <vt:lpstr>dashboard</vt:lpstr>
      <vt:lpstr>dashboard</vt:lpstr>
      <vt:lpstr>dashboard</vt:lpstr>
      <vt:lpstr>dashboard</vt:lpstr>
      <vt:lpstr>DASHBOARD</vt:lpstr>
      <vt:lpstr>Apresentação do PowerPoint</vt:lpstr>
      <vt:lpstr>relatórios</vt:lpstr>
      <vt:lpstr>relatórios</vt:lpstr>
      <vt:lpstr>relatórios</vt:lpstr>
      <vt:lpstr>relatórios padrão fluig analytics</vt:lpstr>
      <vt:lpstr>Apresentação do PowerPoint</vt:lpstr>
      <vt:lpstr>Manage</vt:lpstr>
      <vt:lpstr>manage</vt:lpstr>
      <vt:lpstr>Manage</vt:lpstr>
      <vt:lpstr>Manage</vt:lpstr>
      <vt:lpstr>Apresentação do PowerPoint</vt:lpstr>
      <vt:lpstr>usuários</vt:lpstr>
      <vt:lpstr>usuários</vt:lpstr>
      <vt:lpstr>Apresentação do PowerPoint</vt:lpstr>
      <vt:lpstr>Integração fluig x analytics</vt:lpstr>
      <vt:lpstr>Integração fluig x analytics</vt:lpstr>
      <vt:lpstr>Importação de dados históricos</vt:lpstr>
      <vt:lpstr>Fluig Identity x fluig analytics</vt:lpstr>
      <vt:lpstr>Widgets analytics</vt:lpstr>
      <vt:lpstr>Widgets analytics</vt:lpstr>
      <vt:lpstr>MÃOS à OBRA!</vt:lpstr>
      <vt:lpstr>Exercícios de fixação - analytics</vt:lpstr>
      <vt:lpstr>Exercícios de fixação - analytics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2015-09-14T19:22:44Z</dcterms:created>
  <dcterms:modified xsi:type="dcterms:W3CDTF">2016-03-28T11:26:46Z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01D9AF47-40F2-4415-9E5C-993B049F164B</vt:lpwstr>
  </property>
  <property fmtid="{D5CDD505-2E9C-101B-9397-08002B2CF9AE}" pid="3" name="ArticulatePath">
    <vt:lpwstr>Treinamentos - Funcional Analytics</vt:lpwstr>
  </property>
</Properties>
</file>